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media/image2.jpg" ContentType="image/jp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66" r:id="rId1"/>
  </p:sldMasterIdLst>
  <p:notesMasterIdLst>
    <p:notesMasterId r:id="rId19"/>
  </p:notesMasterIdLst>
  <p:handoutMasterIdLst>
    <p:handoutMasterId r:id="rId20"/>
  </p:handoutMasterIdLst>
  <p:sldIdLst>
    <p:sldId id="416" r:id="rId2"/>
    <p:sldId id="417" r:id="rId3"/>
    <p:sldId id="418" r:id="rId4"/>
    <p:sldId id="419" r:id="rId5"/>
    <p:sldId id="420" r:id="rId6"/>
    <p:sldId id="421" r:id="rId7"/>
    <p:sldId id="422" r:id="rId8"/>
    <p:sldId id="423" r:id="rId9"/>
    <p:sldId id="429" r:id="rId10"/>
    <p:sldId id="432" r:id="rId11"/>
    <p:sldId id="430" r:id="rId12"/>
    <p:sldId id="424" r:id="rId13"/>
    <p:sldId id="425" r:id="rId14"/>
    <p:sldId id="426" r:id="rId15"/>
    <p:sldId id="427" r:id="rId16"/>
    <p:sldId id="428" r:id="rId17"/>
    <p:sldId id="433" r:id="rId18"/>
  </p:sldIdLst>
  <p:sldSz cx="9144000" cy="5143500" type="screen16x9"/>
  <p:notesSz cx="9926638" cy="6797675"/>
  <p:defaultTextStyle>
    <a:defPPr>
      <a:defRPr lang="ru-RU"/>
    </a:defPPr>
    <a:lvl1pPr marL="0" algn="l" defTabSz="4158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07935" algn="l" defTabSz="4158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415869" algn="l" defTabSz="4158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623804" algn="l" defTabSz="4158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831738" algn="l" defTabSz="4158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039673" algn="l" defTabSz="4158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247607" algn="l" defTabSz="4158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1455542" algn="l" defTabSz="4158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1663476" algn="l" defTabSz="41586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442" userDrawn="1">
          <p15:clr>
            <a:srgbClr val="A4A3A4"/>
          </p15:clr>
        </p15:guide>
        <p15:guide id="4" pos="8780" userDrawn="1">
          <p15:clr>
            <a:srgbClr val="A4A3A4"/>
          </p15:clr>
        </p15:guide>
        <p15:guide id="5" pos="1196" userDrawn="1">
          <p15:clr>
            <a:srgbClr val="A4A3A4"/>
          </p15:clr>
        </p15:guide>
        <p15:guide id="6" orient="horz" pos="201">
          <p15:clr>
            <a:srgbClr val="A4A3A4"/>
          </p15:clr>
        </p15:guide>
        <p15:guide id="7" pos="3993">
          <p15:clr>
            <a:srgbClr val="A4A3A4"/>
          </p15:clr>
        </p15:guide>
        <p15:guide id="8" pos="5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825C"/>
    <a:srgbClr val="C7B9A1"/>
    <a:srgbClr val="967F44"/>
    <a:srgbClr val="EEEAE2"/>
    <a:srgbClr val="B8A88A"/>
    <a:srgbClr val="717B9D"/>
    <a:srgbClr val="B49A58"/>
    <a:srgbClr val="027337"/>
    <a:srgbClr val="E40411"/>
    <a:srgbClr val="9CA6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6404" autoAdjust="0"/>
  </p:normalViewPr>
  <p:slideViewPr>
    <p:cSldViewPr>
      <p:cViewPr varScale="1">
        <p:scale>
          <a:sx n="204" d="100"/>
          <a:sy n="204" d="100"/>
        </p:scale>
        <p:origin x="534" y="162"/>
      </p:cViewPr>
      <p:guideLst>
        <p:guide orient="horz" pos="442"/>
        <p:guide pos="8780"/>
        <p:guide pos="1196"/>
        <p:guide orient="horz" pos="201"/>
        <p:guide pos="3993"/>
        <p:guide pos="5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05055476020043"/>
          <c:y val="0"/>
          <c:w val="0.5999436292054402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Наложено штрафов</c:v>
                </c:pt>
              </c:strCache>
            </c:strRef>
          </c:tx>
          <c:spPr>
            <a:pattFill prst="narVert">
              <a:fgClr>
                <a:schemeClr val="accent2">
                  <a:tint val="77000"/>
                </a:schemeClr>
              </a:fgClr>
              <a:bgClr>
                <a:schemeClr val="accent2">
                  <a:tint val="77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>
                  <a:tint val="77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6673</c:v>
                </c:pt>
                <c:pt idx="1">
                  <c:v>1238</c:v>
                </c:pt>
                <c:pt idx="2">
                  <c:v>1138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46-4037-A732-5892E1020C7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Взыскано штрафов, тыс. руб.</c:v>
                </c:pt>
              </c:strCache>
            </c:strRef>
          </c:tx>
          <c:spPr>
            <a:pattFill prst="narVert">
              <a:fgClr>
                <a:schemeClr val="accent2">
                  <a:shade val="76000"/>
                </a:schemeClr>
              </a:fgClr>
              <a:bgClr>
                <a:schemeClr val="accent2">
                  <a:shade val="76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>
                  <a:shade val="76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5684</c:v>
                </c:pt>
                <c:pt idx="1">
                  <c:v>1088</c:v>
                </c:pt>
                <c:pt idx="2">
                  <c:v>1090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46-4037-A732-5892E1020C7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27"/>
        <c:overlap val="-48"/>
        <c:axId val="821727055"/>
        <c:axId val="821720815"/>
      </c:barChart>
      <c:catAx>
        <c:axId val="8217270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1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821720815"/>
        <c:crosses val="autoZero"/>
        <c:auto val="1"/>
        <c:lblAlgn val="ctr"/>
        <c:lblOffset val="100"/>
        <c:noMultiLvlLbl val="0"/>
      </c:catAx>
      <c:valAx>
        <c:axId val="82172081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217270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961539608685278"/>
          <c:y val="0.68362790910066906"/>
          <c:w val="0.22635603078024338"/>
          <c:h val="0.224164523922065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Century Gothic" panose="020B0502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D8D8D8"/>
              </a:solidFill>
              <a:ln w="19050">
                <a:noFill/>
              </a:ln>
              <a:effectLst>
                <a:innerShdw blurRad="101600" dist="50800" dir="13500000">
                  <a:prstClr val="black">
                    <a:alpha val="4000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724F-4335-99D7-1CEB711B2432}"/>
              </c:ext>
            </c:extLst>
          </c:dPt>
          <c:dPt>
            <c:idx val="1"/>
            <c:bubble3D val="0"/>
            <c:spPr>
              <a:gradFill>
                <a:gsLst>
                  <a:gs pos="0">
                    <a:srgbClr val="0070C0"/>
                  </a:gs>
                  <a:gs pos="100000">
                    <a:srgbClr val="00B0F0"/>
                  </a:gs>
                </a:gsLst>
                <a:lin ang="4200000" scaled="0"/>
              </a:gradFill>
              <a:ln w="19050">
                <a:noFill/>
              </a:ln>
              <a:effectLst>
                <a:innerShdw blurRad="101600" dist="50800" dir="13500000">
                  <a:prstClr val="black">
                    <a:alpha val="4000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724F-4335-99D7-1CEB711B2432}"/>
              </c:ext>
            </c:extLst>
          </c:dPt>
          <c:cat>
            <c:strRef>
              <c:f>Sheet1!$A$2:$A$3</c:f>
              <c:strCache>
                <c:ptCount val="2"/>
                <c:pt idx="0">
                  <c:v>предостережения</c:v>
                </c:pt>
                <c:pt idx="1">
                  <c:v>профилактические визиты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164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24F-4335-99D7-1CEB711B24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7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>
      <a:innerShdw blurRad="114300">
        <a:prstClr val="black"/>
      </a:innerShdw>
    </a:effectLst>
  </c:spPr>
  <c:txPr>
    <a:bodyPr/>
    <a:lstStyle/>
    <a:p>
      <a:pPr>
        <a:defRPr lang="zh-CN"/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D8D8D8"/>
              </a:solidFill>
              <a:ln w="19050">
                <a:noFill/>
              </a:ln>
              <a:effectLst>
                <a:innerShdw blurRad="101600" dist="50800" dir="13500000">
                  <a:prstClr val="black">
                    <a:alpha val="4000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C62C-4EAF-998E-44A302A7B159}"/>
              </c:ext>
            </c:extLst>
          </c:dPt>
          <c:dPt>
            <c:idx val="1"/>
            <c:bubble3D val="0"/>
            <c:spPr>
              <a:solidFill>
                <a:srgbClr val="ED7D31">
                  <a:lumMod val="75000"/>
                </a:srgbClr>
              </a:solidFill>
              <a:ln w="19050">
                <a:noFill/>
              </a:ln>
              <a:effectLst>
                <a:innerShdw blurRad="101600" dist="50800" dir="13500000">
                  <a:prstClr val="black">
                    <a:alpha val="4000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C62C-4EAF-998E-44A302A7B159}"/>
              </c:ext>
            </c:extLst>
          </c:dPt>
          <c:cat>
            <c:strRef>
              <c:f>Sheet1!$A$2:$A$3</c:f>
              <c:strCache>
                <c:ptCount val="2"/>
                <c:pt idx="0">
                  <c:v>предостережения</c:v>
                </c:pt>
                <c:pt idx="1">
                  <c:v>профилактические визиты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227</c:v>
                </c:pt>
                <c:pt idx="1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2C-4EAF-998E-44A302A7B1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7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>
      <a:innerShdw blurRad="114300">
        <a:prstClr val="black"/>
      </a:innerShdw>
    </a:effectLst>
  </c:spPr>
  <c:txPr>
    <a:bodyPr/>
    <a:lstStyle/>
    <a:p>
      <a:pPr>
        <a:defRPr lang="zh-CN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D8D8D8"/>
              </a:solidFill>
              <a:ln w="19050">
                <a:noFill/>
              </a:ln>
              <a:effectLst>
                <a:innerShdw blurRad="101600" dist="50800" dir="13500000">
                  <a:prstClr val="black">
                    <a:alpha val="4000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A482-4D6F-9DE6-CD637511BD21}"/>
              </c:ext>
            </c:extLst>
          </c:dPt>
          <c:dPt>
            <c:idx val="1"/>
            <c:bubble3D val="0"/>
            <c:spPr>
              <a:solidFill>
                <a:srgbClr val="ED7D31">
                  <a:lumMod val="75000"/>
                </a:srgbClr>
              </a:solidFill>
              <a:ln w="19050">
                <a:noFill/>
              </a:ln>
              <a:effectLst>
                <a:innerShdw blurRad="101600" dist="50800" dir="13500000">
                  <a:prstClr val="black">
                    <a:alpha val="4000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A482-4D6F-9DE6-CD637511BD21}"/>
              </c:ext>
            </c:extLst>
          </c:dPt>
          <c:cat>
            <c:strRef>
              <c:f>Sheet1!$A$2:$A$3</c:f>
              <c:strCache>
                <c:ptCount val="2"/>
                <c:pt idx="0">
                  <c:v>предостережения</c:v>
                </c:pt>
                <c:pt idx="1">
                  <c:v>профилактические визиты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95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482-4D6F-9DE6-CD637511BD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7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>
      <a:innerShdw blurRad="114300">
        <a:prstClr val="black"/>
      </a:innerShdw>
    </a:effectLst>
  </c:spPr>
  <c:txPr>
    <a:bodyPr/>
    <a:lstStyle/>
    <a:p>
      <a:pPr>
        <a:defRPr lang="zh-CN"/>
      </a:pPr>
      <a:endParaRPr lang="ru-RU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752" cy="339693"/>
          </a:xfrm>
          <a:prstGeom prst="rect">
            <a:avLst/>
          </a:prstGeom>
        </p:spPr>
        <p:txBody>
          <a:bodyPr vert="horz" lIns="48669" tIns="24335" rIns="48669" bIns="24335" rtlCol="0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535" y="1"/>
            <a:ext cx="4301752" cy="339693"/>
          </a:xfrm>
          <a:prstGeom prst="rect">
            <a:avLst/>
          </a:prstGeom>
        </p:spPr>
        <p:txBody>
          <a:bodyPr vert="horz" lIns="48669" tIns="24335" rIns="48669" bIns="24335" rtlCol="0"/>
          <a:lstStyle>
            <a:lvl1pPr algn="r">
              <a:defRPr sz="600"/>
            </a:lvl1pPr>
          </a:lstStyle>
          <a:p>
            <a:fld id="{2498F020-ADF5-4F01-A013-AE3CA36737E4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7029"/>
            <a:ext cx="4301752" cy="339693"/>
          </a:xfrm>
          <a:prstGeom prst="rect">
            <a:avLst/>
          </a:prstGeom>
        </p:spPr>
        <p:txBody>
          <a:bodyPr vert="horz" lIns="48669" tIns="24335" rIns="48669" bIns="24335" rtlCol="0" anchor="b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535" y="6457029"/>
            <a:ext cx="4301752" cy="339693"/>
          </a:xfrm>
          <a:prstGeom prst="rect">
            <a:avLst/>
          </a:prstGeom>
        </p:spPr>
        <p:txBody>
          <a:bodyPr vert="horz" lIns="48669" tIns="24335" rIns="48669" bIns="24335" rtlCol="0" anchor="b"/>
          <a:lstStyle>
            <a:lvl1pPr algn="r">
              <a:defRPr sz="600"/>
            </a:lvl1pPr>
          </a:lstStyle>
          <a:p>
            <a:fld id="{DE95130C-4310-459E-8E67-46844A76BC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99119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752" cy="339693"/>
          </a:xfrm>
          <a:prstGeom prst="rect">
            <a:avLst/>
          </a:prstGeom>
        </p:spPr>
        <p:txBody>
          <a:bodyPr vert="horz" lIns="48669" tIns="24335" rIns="48669" bIns="24335" rtlCol="0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535" y="1"/>
            <a:ext cx="4301752" cy="339693"/>
          </a:xfrm>
          <a:prstGeom prst="rect">
            <a:avLst/>
          </a:prstGeom>
        </p:spPr>
        <p:txBody>
          <a:bodyPr vert="horz" lIns="48669" tIns="24335" rIns="48669" bIns="24335" rtlCol="0"/>
          <a:lstStyle>
            <a:lvl1pPr algn="r">
              <a:defRPr sz="600"/>
            </a:lvl1pPr>
          </a:lstStyle>
          <a:p>
            <a:fld id="{C5694E59-81F7-4EF9-AA3E-B0B750061510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669" tIns="24335" rIns="48669" bIns="243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352" y="3228991"/>
            <a:ext cx="7941937" cy="3059145"/>
          </a:xfrm>
          <a:prstGeom prst="rect">
            <a:avLst/>
          </a:prstGeom>
        </p:spPr>
        <p:txBody>
          <a:bodyPr vert="horz" lIns="48669" tIns="24335" rIns="48669" bIns="243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7029"/>
            <a:ext cx="4301752" cy="339693"/>
          </a:xfrm>
          <a:prstGeom prst="rect">
            <a:avLst/>
          </a:prstGeom>
        </p:spPr>
        <p:txBody>
          <a:bodyPr vert="horz" lIns="48669" tIns="24335" rIns="48669" bIns="24335" rtlCol="0" anchor="b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535" y="6457029"/>
            <a:ext cx="4301752" cy="339693"/>
          </a:xfrm>
          <a:prstGeom prst="rect">
            <a:avLst/>
          </a:prstGeom>
        </p:spPr>
        <p:txBody>
          <a:bodyPr vert="horz" lIns="48669" tIns="24335" rIns="48669" bIns="24335" rtlCol="0" anchor="b"/>
          <a:lstStyle>
            <a:lvl1pPr algn="r">
              <a:defRPr sz="600"/>
            </a:lvl1pPr>
          </a:lstStyle>
          <a:p>
            <a:fld id="{5FD38785-763B-43D2-A2ED-7248CF81F7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051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15869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1pPr>
    <a:lvl2pPr marL="207935" algn="l" defTabSz="415869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2pPr>
    <a:lvl3pPr marL="415869" algn="l" defTabSz="415869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3pPr>
    <a:lvl4pPr marL="623804" algn="l" defTabSz="415869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4pPr>
    <a:lvl5pPr marL="831738" algn="l" defTabSz="415869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5pPr>
    <a:lvl6pPr marL="1039673" algn="l" defTabSz="415869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6pPr>
    <a:lvl7pPr marL="1247607" algn="l" defTabSz="415869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7pPr>
    <a:lvl8pPr marL="1455542" algn="l" defTabSz="415869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8pPr>
    <a:lvl9pPr marL="1663476" algn="l" defTabSz="415869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8000"/>
            <a:ext cx="4540250" cy="2554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07"/>
            <a:fld id="{5FD38785-763B-43D2-A2ED-7248CF81F719}" type="slidenum">
              <a:rPr lang="ru-RU" sz="1200">
                <a:solidFill>
                  <a:prstClr val="black"/>
                </a:solidFill>
                <a:latin typeface="Calibri"/>
              </a:rPr>
              <a:pPr defTabSz="914307"/>
              <a:t>1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52866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8000"/>
            <a:ext cx="4540250" cy="2554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07"/>
            <a:fld id="{5FD38785-763B-43D2-A2ED-7248CF81F719}" type="slidenum">
              <a:rPr lang="ru-RU" sz="1200">
                <a:solidFill>
                  <a:prstClr val="black"/>
                </a:solidFill>
                <a:latin typeface="Calibri"/>
              </a:rPr>
              <a:pPr defTabSz="914307"/>
              <a:t>10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64306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8000"/>
            <a:ext cx="4540250" cy="2554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07"/>
            <a:fld id="{5FD38785-763B-43D2-A2ED-7248CF81F719}" type="slidenum">
              <a:rPr lang="ru-RU" sz="1200">
                <a:solidFill>
                  <a:prstClr val="black"/>
                </a:solidFill>
                <a:latin typeface="Calibri"/>
              </a:rPr>
              <a:pPr defTabSz="914307"/>
              <a:t>11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87200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8000"/>
            <a:ext cx="4540250" cy="2554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07"/>
            <a:fld id="{5FD38785-763B-43D2-A2ED-7248CF81F719}" type="slidenum">
              <a:rPr lang="ru-RU" sz="1200">
                <a:solidFill>
                  <a:prstClr val="black"/>
                </a:solidFill>
                <a:latin typeface="Calibri"/>
              </a:rPr>
              <a:pPr defTabSz="914307"/>
              <a:t>12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02697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8000"/>
            <a:ext cx="4540250" cy="2554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07"/>
            <a:fld id="{5FD38785-763B-43D2-A2ED-7248CF81F719}" type="slidenum">
              <a:rPr lang="ru-RU" sz="1200">
                <a:solidFill>
                  <a:prstClr val="black"/>
                </a:solidFill>
                <a:latin typeface="Calibri"/>
              </a:rPr>
              <a:pPr defTabSz="914307"/>
              <a:t>13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15878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8000"/>
            <a:ext cx="4540250" cy="2554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07"/>
            <a:fld id="{5FD38785-763B-43D2-A2ED-7248CF81F719}" type="slidenum">
              <a:rPr lang="ru-RU" sz="1200">
                <a:solidFill>
                  <a:prstClr val="black"/>
                </a:solidFill>
                <a:latin typeface="Calibri"/>
              </a:rPr>
              <a:pPr defTabSz="914307"/>
              <a:t>14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25911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8000"/>
            <a:ext cx="4540250" cy="2554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07"/>
            <a:fld id="{5FD38785-763B-43D2-A2ED-7248CF81F719}" type="slidenum">
              <a:rPr lang="ru-RU" sz="1200">
                <a:solidFill>
                  <a:prstClr val="black"/>
                </a:solidFill>
                <a:latin typeface="Calibri"/>
              </a:rPr>
              <a:pPr defTabSz="914307"/>
              <a:t>15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28332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8000"/>
            <a:ext cx="4540250" cy="2554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07"/>
            <a:fld id="{5FD38785-763B-43D2-A2ED-7248CF81F719}" type="slidenum">
              <a:rPr lang="ru-RU" sz="1200">
                <a:solidFill>
                  <a:prstClr val="black"/>
                </a:solidFill>
                <a:latin typeface="Calibri"/>
              </a:rPr>
              <a:pPr defTabSz="914307"/>
              <a:t>16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27117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8000"/>
            <a:ext cx="4540250" cy="2554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07"/>
            <a:fld id="{5FD38785-763B-43D2-A2ED-7248CF81F719}" type="slidenum">
              <a:rPr lang="ru-RU" sz="1200">
                <a:solidFill>
                  <a:prstClr val="black"/>
                </a:solidFill>
                <a:latin typeface="Calibri"/>
              </a:rPr>
              <a:pPr defTabSz="914307"/>
              <a:t>2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0079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8000"/>
            <a:ext cx="4540250" cy="2554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07"/>
            <a:fld id="{5FD38785-763B-43D2-A2ED-7248CF81F719}" type="slidenum">
              <a:rPr lang="ru-RU" sz="1200">
                <a:solidFill>
                  <a:prstClr val="black"/>
                </a:solidFill>
                <a:latin typeface="Calibri"/>
              </a:rPr>
              <a:pPr defTabSz="914307"/>
              <a:t>3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7404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8000"/>
            <a:ext cx="4540250" cy="2554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07"/>
            <a:fld id="{5FD38785-763B-43D2-A2ED-7248CF81F719}" type="slidenum">
              <a:rPr lang="ru-RU" sz="1200">
                <a:solidFill>
                  <a:prstClr val="black"/>
                </a:solidFill>
                <a:latin typeface="Calibri"/>
              </a:rPr>
              <a:pPr defTabSz="914307"/>
              <a:t>4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6088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8000"/>
            <a:ext cx="4540250" cy="2554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07"/>
            <a:fld id="{5FD38785-763B-43D2-A2ED-7248CF81F719}" type="slidenum">
              <a:rPr lang="ru-RU" sz="1200">
                <a:solidFill>
                  <a:prstClr val="black"/>
                </a:solidFill>
                <a:latin typeface="Calibri"/>
              </a:rPr>
              <a:pPr defTabSz="914307"/>
              <a:t>5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92787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8000"/>
            <a:ext cx="4540250" cy="2554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07"/>
            <a:fld id="{5FD38785-763B-43D2-A2ED-7248CF81F719}" type="slidenum">
              <a:rPr lang="ru-RU" sz="1200">
                <a:solidFill>
                  <a:prstClr val="black"/>
                </a:solidFill>
                <a:latin typeface="Calibri"/>
              </a:rPr>
              <a:pPr defTabSz="914307"/>
              <a:t>6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94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8000"/>
            <a:ext cx="4540250" cy="2554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07"/>
            <a:fld id="{5FD38785-763B-43D2-A2ED-7248CF81F719}" type="slidenum">
              <a:rPr lang="ru-RU" sz="1200">
                <a:solidFill>
                  <a:prstClr val="black"/>
                </a:solidFill>
                <a:latin typeface="Calibri"/>
              </a:rPr>
              <a:pPr defTabSz="914307"/>
              <a:t>7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005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8000"/>
            <a:ext cx="4540250" cy="2554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07"/>
            <a:fld id="{5FD38785-763B-43D2-A2ED-7248CF81F719}" type="slidenum">
              <a:rPr lang="ru-RU" sz="1200">
                <a:solidFill>
                  <a:prstClr val="black"/>
                </a:solidFill>
                <a:latin typeface="Calibri"/>
              </a:rPr>
              <a:pPr defTabSz="914307"/>
              <a:t>8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96556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8000"/>
            <a:ext cx="4540250" cy="2554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07"/>
            <a:fld id="{5FD38785-763B-43D2-A2ED-7248CF81F719}" type="slidenum">
              <a:rPr lang="ru-RU" sz="1200">
                <a:solidFill>
                  <a:prstClr val="black"/>
                </a:solidFill>
                <a:latin typeface="Calibri"/>
              </a:rPr>
              <a:pPr defTabSz="914307"/>
              <a:t>9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118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7F8633FA-8761-4569-9E36-3F41B6BB718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01.11.2023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95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4E9F138-2635-4F03-B775-4F993F51329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01.11.2023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98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2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6883A013-5FAD-47F4-9920-A3D1D2B48E6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01.11.2023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952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B8D042C-CF23-4177-9488-8D005FEA029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01.11.2023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738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7" y="3442101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78691D39-E9F7-4C71-8400-56C17F6DE54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01.11.2023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955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69E9C63-F014-4872-851E-07E2B0073DB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01.11.2023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081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2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2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8A8287BC-6977-482B-9CA7-201DBEB8F40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01.11.2023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933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C7806B51-0DF2-46F5-8AF1-A37965B3FA0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01.11.2023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698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A624D3B0-78C9-4EE7-B7BE-8EC2EAD4448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01.11.2023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76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116C5998-9B52-44C2-80E1-68E4AD96DEA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01.11.2023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094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A33527A3-DEEB-4B2B-9912-BBCCD2FCB6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01.11.2023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169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6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553B8726-6436-4B04-9DEE-87709F1C663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01.11.2023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6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6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31F26DC6-2DC4-452B-B163-FE3FF404720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688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5.gif"/><Relationship Id="rId7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club183178886" TargetMode="External"/><Relationship Id="rId5" Type="http://schemas.openxmlformats.org/officeDocument/2006/relationships/image" Target="../media/image17.png"/><Relationship Id="rId10" Type="http://schemas.openxmlformats.org/officeDocument/2006/relationships/image" Target="../media/image6.png"/><Relationship Id="rId4" Type="http://schemas.openxmlformats.org/officeDocument/2006/relationships/image" Target="../media/image16.gif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2.jp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79" y="4159"/>
            <a:ext cx="442228" cy="513447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990600" y="1581150"/>
            <a:ext cx="7620000" cy="1504156"/>
          </a:xfrm>
          <a:prstGeom prst="rect">
            <a:avLst/>
          </a:prstGeom>
          <a:ln>
            <a:noFill/>
          </a:ln>
        </p:spPr>
        <p:txBody>
          <a:bodyPr vert="horz" wrap="square" lIns="0" tIns="26569" rIns="0" bIns="0" rtlCol="0">
            <a:spAutoFit/>
          </a:bodyPr>
          <a:lstStyle/>
          <a:p>
            <a:pPr marL="161815" marR="231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itchFamily="34" charset="0"/>
              </a:rPr>
              <a:t>О результатах контрольной деятельности Государственного комитета </a:t>
            </a:r>
          </a:p>
          <a:p>
            <a:pPr marL="161815" marR="231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itchFamily="34" charset="0"/>
              </a:rPr>
              <a:t>Республики Татарстан по тарифам </a:t>
            </a:r>
          </a:p>
          <a:p>
            <a:pPr marL="161815" marR="231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itchFamily="34" charset="0"/>
              </a:rPr>
              <a:t>за 9 месяцев 2023 года</a:t>
            </a:r>
            <a:endParaRPr lang="ru-RU" sz="2400" b="1" dirty="0">
              <a:solidFill>
                <a:srgbClr val="98825C"/>
              </a:solidFill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7669" y="99081"/>
            <a:ext cx="1772312" cy="71720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7754" y="90901"/>
            <a:ext cx="1715628" cy="72538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>
                <a:solidFill>
                  <a:prstClr val="white"/>
                </a:solidFill>
                <a:latin typeface="Calibri"/>
              </a:rPr>
              <a:pPr defTabSz="685800"/>
              <a:t>1</a:t>
            </a:fld>
            <a:endParaRPr lang="ru-RU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7400" y="4120935"/>
            <a:ext cx="68252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685800"/>
            <a:r>
              <a:rPr lang="ru-RU" sz="1200" dirty="0" smtClean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Заместитель председателя </a:t>
            </a:r>
          </a:p>
          <a:p>
            <a:pPr algn="r" defTabSz="685800"/>
            <a:r>
              <a:rPr lang="ru-RU" sz="1200" dirty="0" smtClean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Государственного комитета Республики Татарстан по тарифам</a:t>
            </a:r>
          </a:p>
          <a:p>
            <a:pPr algn="r" defTabSz="685800"/>
            <a:r>
              <a:rPr lang="ru-RU" sz="1200" b="1" dirty="0" smtClean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С.В. Павлов </a:t>
            </a:r>
            <a:endParaRPr lang="ru-RU" sz="1200" b="1" dirty="0">
              <a:solidFill>
                <a:prstClr val="black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97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79" y="4159"/>
            <a:ext cx="442228" cy="513447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>
                <a:solidFill>
                  <a:prstClr val="white"/>
                </a:solidFill>
                <a:latin typeface="Calibri"/>
              </a:rPr>
              <a:pPr defTabSz="685800"/>
              <a:t>10</a:t>
            </a:fld>
            <a:endParaRPr lang="ru-RU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74449" y="256919"/>
            <a:ext cx="35436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04237">
              <a:defRPr/>
            </a:pPr>
            <a:r>
              <a:rPr lang="ru-RU" sz="2400" b="1" dirty="0">
                <a:solidFill>
                  <a:srgbClr val="98825C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Дисквалификация</a:t>
            </a:r>
            <a:endParaRPr lang="ru-RU" sz="2000" b="1" dirty="0">
              <a:solidFill>
                <a:srgbClr val="98825C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39007" y="976170"/>
            <a:ext cx="664845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)</a:t>
            </a:r>
          </a:p>
          <a:p>
            <a:endParaRPr lang="ru-RU" sz="1400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ru-RU" sz="1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endParaRPr lang="ru-RU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360859"/>
              </p:ext>
            </p:extLst>
          </p:nvPr>
        </p:nvGraphicFramePr>
        <p:xfrm>
          <a:off x="1008764" y="742950"/>
          <a:ext cx="7297036" cy="34011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32099">
                  <a:extLst>
                    <a:ext uri="{9D8B030D-6E8A-4147-A177-3AD203B41FA5}">
                      <a16:colId xmlns:a16="http://schemas.microsoft.com/office/drawing/2014/main" val="4273267722"/>
                    </a:ext>
                  </a:extLst>
                </a:gridCol>
                <a:gridCol w="664937">
                  <a:extLst>
                    <a:ext uri="{9D8B030D-6E8A-4147-A177-3AD203B41FA5}">
                      <a16:colId xmlns:a16="http://schemas.microsoft.com/office/drawing/2014/main" val="100969303"/>
                    </a:ext>
                  </a:extLst>
                </a:gridCol>
              </a:tblGrid>
              <a:tr h="1295400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Дисквалификация сроком на один год директора </a:t>
                      </a:r>
                    </a:p>
                    <a:p>
                      <a:pPr algn="l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ООО «</a:t>
                      </a:r>
                      <a:r>
                        <a:rPr lang="ru-RU" sz="1400" b="1" dirty="0" err="1" smtClean="0">
                          <a:solidFill>
                            <a:srgbClr val="C0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Мехуборка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КЗН» В.Н. Юдина 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(неоднократное нарушение стандартов раскрытия информации)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864591"/>
                  </a:ext>
                </a:extLst>
              </a:tr>
              <a:tr h="742833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Дисквалификация сроком на шесть месяцев 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директора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ООО «Энергосистема» В.Н. Платова</a:t>
                      </a:r>
                      <a:r>
                        <a:rPr lang="ru-RU" sz="1400" dirty="0" smtClean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и  </a:t>
                      </a:r>
                    </a:p>
                    <a:p>
                      <a:pPr algn="l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директора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ООО «Интеграция» А.А. Евсеева 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(неоднократное нарушение порядка ценообразования) </a:t>
                      </a:r>
                    </a:p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780171"/>
                  </a:ext>
                </a:extLst>
              </a:tr>
              <a:tr h="1036364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Материалы на рассмотрении в суде в отношении </a:t>
                      </a:r>
                    </a:p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директора ООО «ЖКУ»</a:t>
                      </a:r>
                      <a:r>
                        <a:rPr lang="ru-RU" sz="1400" baseline="0" dirty="0" smtClean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Е.Н.Кульковой</a:t>
                      </a:r>
                      <a:r>
                        <a:rPr lang="ru-RU" sz="1400" dirty="0" smtClean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и </a:t>
                      </a:r>
                    </a:p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директора ООО «Энергосистема» Д.Н. Платова</a:t>
                      </a:r>
                    </a:p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836727"/>
                  </a:ext>
                </a:extLst>
              </a:tr>
            </a:tbl>
          </a:graphicData>
        </a:graphic>
      </p:graphicFrame>
      <p:sp>
        <p:nvSpPr>
          <p:cNvPr id="12" name="Номер слайда 2"/>
          <p:cNvSpPr txBox="1">
            <a:spLocks/>
          </p:cNvSpPr>
          <p:nvPr/>
        </p:nvSpPr>
        <p:spPr>
          <a:xfrm>
            <a:off x="6644644" y="4709445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415869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7935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5869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3804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1738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9673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7607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5542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3476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r>
              <a:rPr lang="ru-RU" sz="1000" dirty="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10</a:t>
            </a:r>
            <a:endParaRPr lang="ru-RU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9125" y="149258"/>
            <a:ext cx="550124" cy="53583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5"/>
          <a:stretch/>
        </p:blipFill>
        <p:spPr>
          <a:xfrm>
            <a:off x="8632287" y="126988"/>
            <a:ext cx="393307" cy="63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49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79" y="4159"/>
            <a:ext cx="442228" cy="513447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>
                <a:solidFill>
                  <a:prstClr val="white"/>
                </a:solidFill>
                <a:latin typeface="Calibri"/>
              </a:rPr>
              <a:pPr defTabSz="685800"/>
              <a:t>11</a:t>
            </a:fld>
            <a:endParaRPr lang="ru-RU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90600" y="334158"/>
            <a:ext cx="47628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04237">
              <a:spcBef>
                <a:spcPct val="0"/>
              </a:spcBef>
              <a:buClr>
                <a:srgbClr val="000000"/>
              </a:buClr>
              <a:buSzPts val="3300"/>
              <a:defRPr/>
            </a:pPr>
            <a:r>
              <a:rPr lang="ru-RU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Судебная практика:</a:t>
            </a:r>
            <a:endParaRPr lang="ru-RU" sz="2400" b="1" dirty="0">
              <a:solidFill>
                <a:srgbClr val="98825C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21100" y="1154976"/>
            <a:ext cx="749425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ООО </a:t>
            </a:r>
            <a:r>
              <a:rPr lang="ru-RU" sz="1200" b="1" dirty="0">
                <a:latin typeface="Century Gothic" panose="020B0502020202020204" pitchFamily="34" charset="0"/>
                <a:cs typeface="Arial" panose="020B0604020202020204" pitchFamily="34" charset="0"/>
              </a:rPr>
              <a:t>«Бугульма-Водоканал» </a:t>
            </a:r>
            <a:endParaRPr lang="ru-RU" sz="1200" b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just" defTabSz="685800">
              <a:defRPr/>
            </a:pPr>
            <a:r>
              <a:rPr lang="ru-RU" sz="12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Заключение договоров на предоставление услуг производственного персонала с </a:t>
            </a:r>
            <a:r>
              <a:rPr lang="ru-RU" sz="1200" i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юридическим лицом, </a:t>
            </a:r>
            <a:r>
              <a:rPr lang="ru-RU" sz="12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входящим в одну группу лиц, как с единственным поставщиком без проведения торгов;</a:t>
            </a:r>
          </a:p>
          <a:p>
            <a:pPr algn="just" defTabSz="685800">
              <a:defRPr/>
            </a:pPr>
            <a:r>
              <a:rPr lang="ru-RU" sz="12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Отнесение экономически необоснованных расходов к затратам при установлении тарифов на услуги водоснабжения (ч.2 ст. 14.6 КоАП РФ)</a:t>
            </a:r>
          </a:p>
          <a:p>
            <a:pPr algn="just" defTabSz="685800">
              <a:defRPr/>
            </a:pPr>
            <a:endParaRPr lang="ru-RU" sz="1200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90600" y="2609994"/>
            <a:ext cx="75247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ООО «МПО ЖКХ и Б»</a:t>
            </a:r>
            <a:endParaRPr lang="ru-RU" sz="1200" b="1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just" defTabSz="685800">
              <a:defRPr/>
            </a:pPr>
            <a:r>
              <a:rPr lang="ru-RU" sz="1200" i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Нарушение сроков раскрытия информации об установленных предельных тарифах в области обращения с твердыми коммунальными отходами  </a:t>
            </a:r>
            <a:r>
              <a:rPr lang="ru-RU" sz="12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(ч.1 ст. 19.8.1  КоАП РФ)</a:t>
            </a:r>
          </a:p>
          <a:p>
            <a:pPr algn="just" defTabSz="685800">
              <a:defRPr/>
            </a:pPr>
            <a:endParaRPr lang="ru-RU" sz="1200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4652" y="3511015"/>
            <a:ext cx="75406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ООО </a:t>
            </a:r>
            <a:r>
              <a:rPr lang="ru-RU" sz="1200" b="1" dirty="0">
                <a:latin typeface="Century Gothic" panose="020B0502020202020204" pitchFamily="34" charset="0"/>
                <a:cs typeface="Arial" panose="020B0604020202020204" pitchFamily="34" charset="0"/>
              </a:rPr>
              <a:t>«УК «ПЖКХ</a:t>
            </a:r>
            <a:r>
              <a:rPr lang="ru-RU" sz="1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»</a:t>
            </a:r>
            <a:endParaRPr lang="ru-RU" sz="12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ru-RU" sz="1200" i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Представило заведомо </a:t>
            </a:r>
            <a:r>
              <a:rPr lang="ru-RU" sz="12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недостоверные сведения об исполнении инвестиционной </a:t>
            </a:r>
            <a:r>
              <a:rPr lang="ru-RU" sz="1200" i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программы</a:t>
            </a:r>
            <a:r>
              <a:rPr lang="ru-RU" sz="12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200" i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(ч.2 </a:t>
            </a:r>
            <a:r>
              <a:rPr lang="ru-RU" sz="12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ст.19.7.1 КоАП </a:t>
            </a:r>
            <a:r>
              <a:rPr lang="ru-RU" sz="1200" i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РФ</a:t>
            </a:r>
            <a:r>
              <a:rPr lang="ru-RU" sz="12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2" name="Номер слайда 2"/>
          <p:cNvSpPr txBox="1">
            <a:spLocks/>
          </p:cNvSpPr>
          <p:nvPr/>
        </p:nvSpPr>
        <p:spPr>
          <a:xfrm>
            <a:off x="6644644" y="4709445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415869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7935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5869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3804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1738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9673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7607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5542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3476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r>
              <a:rPr lang="ru-RU" sz="1000" dirty="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11</a:t>
            </a:r>
            <a:endParaRPr lang="ru-RU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9125" y="149258"/>
            <a:ext cx="550124" cy="53583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5"/>
          <a:stretch/>
        </p:blipFill>
        <p:spPr>
          <a:xfrm>
            <a:off x="8632287" y="126988"/>
            <a:ext cx="393307" cy="63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18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79" y="4159"/>
            <a:ext cx="442228" cy="513447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>
                <a:solidFill>
                  <a:prstClr val="white"/>
                </a:solidFill>
                <a:latin typeface="Calibri"/>
              </a:rPr>
              <a:pPr defTabSz="685800"/>
              <a:t>12</a:t>
            </a:fld>
            <a:endParaRPr lang="ru-RU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Google Shape;7581;p142"/>
          <p:cNvSpPr txBox="1">
            <a:spLocks noChangeArrowheads="1"/>
          </p:cNvSpPr>
          <p:nvPr/>
        </p:nvSpPr>
        <p:spPr bwMode="auto">
          <a:xfrm>
            <a:off x="1051492" y="211088"/>
            <a:ext cx="7010400" cy="604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>
                <a:srgbClr val="FFFFFF"/>
              </a:buClr>
              <a:buSzPts val="5100"/>
              <a:buNone/>
            </a:pPr>
            <a:r>
              <a:rPr lang="ru-RU" altLang="en-US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anose="020B0604020202020204" pitchFamily="34" charset="0"/>
                <a:sym typeface="Open Sans Semibold" panose="020B0706030804020204" pitchFamily="34" charset="0"/>
              </a:rPr>
              <a:t>Взаимодействие с 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FFFF"/>
              </a:buClr>
              <a:buSzPts val="5100"/>
              <a:buNone/>
            </a:pPr>
            <a:r>
              <a:rPr lang="ru-RU" altLang="en-US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anose="020B0604020202020204" pitchFamily="34" charset="0"/>
                <a:sym typeface="Open Sans Semibold" panose="020B0706030804020204" pitchFamily="34" charset="0"/>
              </a:rPr>
              <a:t>органами Прокуратуры</a:t>
            </a:r>
            <a:endParaRPr lang="en-US" altLang="en-US" sz="2400" b="1" dirty="0">
              <a:solidFill>
                <a:srgbClr val="98825C"/>
              </a:solidFill>
              <a:latin typeface="Century Gothic" panose="020B0502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61965" y="1620894"/>
            <a:ext cx="686508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Направлено </a:t>
            </a:r>
            <a:r>
              <a:rPr lang="ru-RU" sz="1600" b="1" dirty="0">
                <a:latin typeface="Century Gothic" panose="020B0502020202020204" pitchFamily="34" charset="0"/>
                <a:cs typeface="Arial" panose="020B0604020202020204" pitchFamily="34" charset="0"/>
              </a:rPr>
              <a:t>7 материалов для применения мер прокурорского реагирования </a:t>
            </a:r>
          </a:p>
          <a:p>
            <a:pPr algn="just"/>
            <a:r>
              <a:rPr lang="ru-RU" sz="11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(</a:t>
            </a:r>
            <a:r>
              <a:rPr lang="ru-RU" sz="1100" i="1" dirty="0">
                <a:latin typeface="Century Gothic" panose="020B0502020202020204" pitchFamily="34" charset="0"/>
                <a:cs typeface="Arial" panose="020B0604020202020204" pitchFamily="34" charset="0"/>
              </a:rPr>
              <a:t>ООО «Нижнекамская ТЭЦ», АО «Татэнерго</a:t>
            </a:r>
            <a:r>
              <a:rPr lang="ru-RU" sz="11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», </a:t>
            </a:r>
            <a:r>
              <a:rPr lang="ru-RU" sz="1100" i="1" dirty="0">
                <a:latin typeface="Century Gothic" panose="020B0502020202020204" pitchFamily="34" charset="0"/>
                <a:cs typeface="Arial" panose="020B0604020202020204" pitchFamily="34" charset="0"/>
              </a:rPr>
              <a:t>АО «</a:t>
            </a:r>
            <a:r>
              <a:rPr lang="ru-RU" sz="1100" i="1" dirty="0" err="1">
                <a:latin typeface="Century Gothic" panose="020B0502020202020204" pitchFamily="34" charset="0"/>
                <a:cs typeface="Arial" panose="020B0604020202020204" pitchFamily="34" charset="0"/>
              </a:rPr>
              <a:t>Нурлатские</a:t>
            </a:r>
            <a:r>
              <a:rPr lang="ru-RU" sz="1100" i="1" dirty="0">
                <a:latin typeface="Century Gothic" panose="020B0502020202020204" pitchFamily="34" charset="0"/>
                <a:cs typeface="Arial" panose="020B0604020202020204" pitchFamily="34" charset="0"/>
              </a:rPr>
              <a:t> тепловые сети», </a:t>
            </a:r>
            <a:endParaRPr lang="ru-RU" sz="1100" i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1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ООО «</a:t>
            </a:r>
            <a:r>
              <a:rPr lang="ru-RU" sz="1100" i="1" dirty="0">
                <a:latin typeface="Century Gothic" panose="020B0502020202020204" pitchFamily="34" charset="0"/>
                <a:cs typeface="Arial" panose="020B0604020202020204" pitchFamily="34" charset="0"/>
              </a:rPr>
              <a:t>МПО ЖХ И Б», </a:t>
            </a:r>
            <a:r>
              <a:rPr lang="ru-RU" sz="11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ООО «</a:t>
            </a:r>
            <a:r>
              <a:rPr lang="ru-RU" sz="1100" i="1" dirty="0">
                <a:latin typeface="Century Gothic" panose="020B0502020202020204" pitchFamily="34" charset="0"/>
                <a:cs typeface="Arial" panose="020B0604020202020204" pitchFamily="34" charset="0"/>
              </a:rPr>
              <a:t>УК «ПЖКХ</a:t>
            </a:r>
            <a:r>
              <a:rPr lang="ru-RU" sz="11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» - </a:t>
            </a:r>
            <a:r>
              <a:rPr lang="ru-RU" sz="1100" i="1" dirty="0">
                <a:latin typeface="Century Gothic" panose="020B0502020202020204" pitchFamily="34" charset="0"/>
                <a:cs typeface="Arial" panose="020B0604020202020204" pitchFamily="34" charset="0"/>
              </a:rPr>
              <a:t>3 </a:t>
            </a:r>
            <a:r>
              <a:rPr lang="ru-RU" sz="11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sz="900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sz="9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Выполнено </a:t>
            </a:r>
            <a:r>
              <a:rPr lang="ru-RU" sz="1600" b="1" dirty="0">
                <a:latin typeface="Century Gothic" panose="020B0502020202020204" pitchFamily="34" charset="0"/>
                <a:cs typeface="Arial" panose="020B0604020202020204" pitchFamily="34" charset="0"/>
              </a:rPr>
              <a:t>8 внеплановых проверок по требованиям Прокуратуры Республики Татарстан </a:t>
            </a:r>
            <a:endParaRPr lang="ru-RU" sz="1600" b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sz="900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sz="9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Вынесено </a:t>
            </a:r>
            <a:r>
              <a:rPr lang="ru-RU" sz="1600" b="1" dirty="0">
                <a:latin typeface="Century Gothic" panose="020B0502020202020204" pitchFamily="34" charset="0"/>
                <a:cs typeface="Arial" panose="020B0604020202020204" pitchFamily="34" charset="0"/>
              </a:rPr>
              <a:t>5 постановлений по результатам рассмотрения </a:t>
            </a:r>
            <a:r>
              <a:rPr lang="ru-RU" sz="16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административных дел, возбужденных </a:t>
            </a:r>
            <a:r>
              <a:rPr lang="ru-RU" sz="1600" b="1" dirty="0">
                <a:latin typeface="Century Gothic" panose="020B0502020202020204" pitchFamily="34" charset="0"/>
                <a:cs typeface="Arial" panose="020B0604020202020204" pitchFamily="34" charset="0"/>
              </a:rPr>
              <a:t>органами Прокуратуры </a:t>
            </a:r>
            <a:r>
              <a:rPr lang="ru-RU" sz="11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(</a:t>
            </a:r>
            <a:r>
              <a:rPr lang="ru-RU" sz="1100" i="1" dirty="0">
                <a:latin typeface="Century Gothic" panose="020B0502020202020204" pitchFamily="34" charset="0"/>
                <a:cs typeface="Arial" panose="020B0604020202020204" pitchFamily="34" charset="0"/>
              </a:rPr>
              <a:t>административные дела в отношении ООО «Энергосистема», ООО «</a:t>
            </a:r>
            <a:r>
              <a:rPr lang="ru-RU" sz="1100" i="1" dirty="0" err="1">
                <a:latin typeface="Century Gothic" panose="020B0502020202020204" pitchFamily="34" charset="0"/>
                <a:cs typeface="Arial" panose="020B0604020202020204" pitchFamily="34" charset="0"/>
              </a:rPr>
              <a:t>Гринта</a:t>
            </a:r>
            <a:r>
              <a:rPr lang="ru-RU" sz="1100" i="1" dirty="0">
                <a:latin typeface="Century Gothic" panose="020B0502020202020204" pitchFamily="34" charset="0"/>
                <a:cs typeface="Arial" panose="020B0604020202020204" pitchFamily="34" charset="0"/>
              </a:rPr>
              <a:t>», </a:t>
            </a:r>
            <a:endParaRPr lang="ru-RU" sz="1100" i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1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ООО </a:t>
            </a:r>
            <a:r>
              <a:rPr lang="ru-RU" sz="1100" i="1" dirty="0">
                <a:latin typeface="Century Gothic" panose="020B0502020202020204" pitchFamily="34" charset="0"/>
                <a:cs typeface="Arial" panose="020B0604020202020204" pitchFamily="34" charset="0"/>
              </a:rPr>
              <a:t>УК «</a:t>
            </a:r>
            <a:r>
              <a:rPr lang="ru-RU" sz="11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Солнечный город», ООО </a:t>
            </a:r>
            <a:r>
              <a:rPr lang="ru-RU" sz="1100" i="1" dirty="0">
                <a:latin typeface="Century Gothic" panose="020B0502020202020204" pitchFamily="34" charset="0"/>
                <a:cs typeface="Arial" panose="020B0604020202020204" pitchFamily="34" charset="0"/>
              </a:rPr>
              <a:t>«</a:t>
            </a:r>
            <a:r>
              <a:rPr lang="ru-RU" sz="1100" i="1" dirty="0" err="1">
                <a:latin typeface="Century Gothic" panose="020B0502020202020204" pitchFamily="34" charset="0"/>
                <a:cs typeface="Arial" panose="020B0604020202020204" pitchFamily="34" charset="0"/>
              </a:rPr>
              <a:t>Газтеплоавтоматика</a:t>
            </a:r>
            <a:r>
              <a:rPr lang="ru-RU" sz="11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», </a:t>
            </a:r>
            <a:r>
              <a:rPr lang="ru-RU" sz="1100" i="1" dirty="0">
                <a:latin typeface="Century Gothic" panose="020B0502020202020204" pitchFamily="34" charset="0"/>
                <a:cs typeface="Arial" panose="020B0604020202020204" pitchFamily="34" charset="0"/>
              </a:rPr>
              <a:t>ООО «Интеграция</a:t>
            </a:r>
            <a:r>
              <a:rPr lang="ru-RU" sz="11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»)</a:t>
            </a: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омер слайда 2"/>
          <p:cNvSpPr txBox="1">
            <a:spLocks/>
          </p:cNvSpPr>
          <p:nvPr/>
        </p:nvSpPr>
        <p:spPr>
          <a:xfrm>
            <a:off x="6704603" y="470535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415869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7935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5869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3804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1738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9673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7607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5542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3476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r>
              <a:rPr lang="ru-RU" sz="1000" dirty="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12</a:t>
            </a:r>
            <a:endParaRPr lang="ru-RU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9125" y="149258"/>
            <a:ext cx="550124" cy="535833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5"/>
          <a:stretch/>
        </p:blipFill>
        <p:spPr>
          <a:xfrm>
            <a:off x="8632287" y="126988"/>
            <a:ext cx="393307" cy="639725"/>
          </a:xfrm>
          <a:prstGeom prst="rect">
            <a:avLst/>
          </a:prstGeom>
        </p:spPr>
      </p:pic>
      <p:grpSp>
        <p:nvGrpSpPr>
          <p:cNvPr id="4" name="Группа 3"/>
          <p:cNvGrpSpPr/>
          <p:nvPr/>
        </p:nvGrpSpPr>
        <p:grpSpPr>
          <a:xfrm>
            <a:off x="1051492" y="1659230"/>
            <a:ext cx="410473" cy="446524"/>
            <a:chOff x="1035279" y="1372491"/>
            <a:chExt cx="410473" cy="446524"/>
          </a:xfrm>
        </p:grpSpPr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35279" y="1372491"/>
              <a:ext cx="410473" cy="446524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1087762" y="141233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altLang="zh-CN" sz="1800" dirty="0" smtClean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1</a:t>
              </a:r>
              <a:endParaRPr lang="zh-CN" altLang="en-US" sz="1800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1051492" y="2727552"/>
            <a:ext cx="410473" cy="446524"/>
            <a:chOff x="1035279" y="2440813"/>
            <a:chExt cx="410473" cy="446524"/>
          </a:xfrm>
        </p:grpSpPr>
        <p:pic>
          <p:nvPicPr>
            <p:cNvPr id="20" name="Рисунок 1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35279" y="2440813"/>
              <a:ext cx="410473" cy="446524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084062" y="24794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altLang="zh-CN" sz="1800" dirty="0" smtClean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2</a:t>
              </a:r>
              <a:endParaRPr lang="zh-CN" altLang="en-US" sz="1800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1051492" y="3529061"/>
            <a:ext cx="410473" cy="446524"/>
            <a:chOff x="1035279" y="3242322"/>
            <a:chExt cx="410473" cy="446524"/>
          </a:xfrm>
        </p:grpSpPr>
        <p:pic>
          <p:nvPicPr>
            <p:cNvPr id="21" name="Рисунок 2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35279" y="3242322"/>
              <a:ext cx="410473" cy="446524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1084062" y="328091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altLang="zh-CN" sz="1800" dirty="0" smtClean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3</a:t>
              </a:r>
              <a:endParaRPr lang="zh-CN" altLang="en-US" sz="1800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2" name="Picture 2" descr="https://phonoteka.org/uploads/posts/2023-04/1680568321_phonoteka-org-p-prokuratura-gerb-art-oboi-57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25" r="21250" b="-1182"/>
          <a:stretch/>
        </p:blipFill>
        <p:spPr bwMode="auto">
          <a:xfrm>
            <a:off x="6573645" y="208013"/>
            <a:ext cx="1187788" cy="121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05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79" y="4159"/>
            <a:ext cx="442228" cy="513447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>
                <a:solidFill>
                  <a:prstClr val="white"/>
                </a:solidFill>
                <a:latin typeface="Calibri"/>
              </a:rPr>
              <a:pPr defTabSz="685800"/>
              <a:t>13</a:t>
            </a:fld>
            <a:endParaRPr lang="ru-RU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Google Shape;7581;p142"/>
          <p:cNvSpPr txBox="1">
            <a:spLocks noChangeArrowheads="1"/>
          </p:cNvSpPr>
          <p:nvPr/>
        </p:nvSpPr>
        <p:spPr bwMode="auto">
          <a:xfrm>
            <a:off x="990600" y="218357"/>
            <a:ext cx="6781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en-US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anose="020B0604020202020204" pitchFamily="34" charset="0"/>
                <a:sym typeface="Open Sans Semibold" panose="020B0706030804020204" pitchFamily="34" charset="0"/>
              </a:rPr>
              <a:t>Взаимодействие с </a:t>
            </a:r>
          </a:p>
          <a:p>
            <a:pPr defTabSz="91440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en-US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anose="020B0604020202020204" pitchFamily="34" charset="0"/>
                <a:sym typeface="Open Sans Semibold" panose="020B0706030804020204" pitchFamily="34" charset="0"/>
              </a:rPr>
              <a:t>Татарстанским УФАС России</a:t>
            </a:r>
            <a:endParaRPr lang="ru-RU" sz="2400" b="1" dirty="0">
              <a:solidFill>
                <a:srgbClr val="98825C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03118" y="1733550"/>
            <a:ext cx="6691423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Направлено</a:t>
            </a:r>
            <a:r>
              <a:rPr lang="en-US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7 материалов для рассмотрения </a:t>
            </a:r>
            <a:r>
              <a:rPr lang="ru-RU" sz="14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(</a:t>
            </a:r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ООО «Газпром </a:t>
            </a:r>
            <a:r>
              <a:rPr lang="ru-RU" sz="14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трансгаз</a:t>
            </a:r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 Казань</a:t>
            </a:r>
            <a:r>
              <a:rPr lang="ru-RU" sz="14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», ООО «МПК ЖКХ и Б», </a:t>
            </a:r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ООО «СК «Интеграция</a:t>
            </a:r>
            <a:r>
              <a:rPr lang="ru-RU" sz="14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»)</a:t>
            </a:r>
            <a:endParaRPr lang="ru-RU" sz="1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sz="1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Возбуждено 5 административных дел в отношении ООО «Газпром </a:t>
            </a:r>
            <a:r>
              <a:rPr lang="ru-RU" sz="14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трансгаз</a:t>
            </a:r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 Казань»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sz="1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Рассмотрено дело о нарушении антимонопольного законодательства в отношении ООО «СК «Интеграция»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омер слайда 2"/>
          <p:cNvSpPr txBox="1">
            <a:spLocks/>
          </p:cNvSpPr>
          <p:nvPr/>
        </p:nvSpPr>
        <p:spPr>
          <a:xfrm>
            <a:off x="6704603" y="470535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415869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7935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5869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3804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1738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9673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7607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5542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3476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r>
              <a:rPr lang="ru-RU" sz="1000" dirty="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13</a:t>
            </a:r>
            <a:endParaRPr lang="ru-RU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9125" y="149258"/>
            <a:ext cx="550124" cy="535833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5"/>
          <a:stretch/>
        </p:blipFill>
        <p:spPr>
          <a:xfrm>
            <a:off x="8632287" y="126988"/>
            <a:ext cx="393307" cy="639725"/>
          </a:xfrm>
          <a:prstGeom prst="rect">
            <a:avLst/>
          </a:prstGeom>
        </p:spPr>
      </p:pic>
      <p:grpSp>
        <p:nvGrpSpPr>
          <p:cNvPr id="17" name="Группа 16"/>
          <p:cNvGrpSpPr/>
          <p:nvPr/>
        </p:nvGrpSpPr>
        <p:grpSpPr>
          <a:xfrm>
            <a:off x="1014397" y="1754613"/>
            <a:ext cx="410473" cy="446524"/>
            <a:chOff x="1035279" y="1372491"/>
            <a:chExt cx="410473" cy="446524"/>
          </a:xfrm>
        </p:grpSpPr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35279" y="1372491"/>
              <a:ext cx="410473" cy="446524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1087762" y="141233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altLang="zh-CN" sz="1800" dirty="0" smtClean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1</a:t>
              </a:r>
              <a:endParaRPr lang="zh-CN" altLang="en-US" sz="1800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1014397" y="2649072"/>
            <a:ext cx="410473" cy="446524"/>
            <a:chOff x="1035279" y="2440813"/>
            <a:chExt cx="410473" cy="446524"/>
          </a:xfrm>
        </p:grpSpPr>
        <p:pic>
          <p:nvPicPr>
            <p:cNvPr id="21" name="Рисунок 2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35279" y="2440813"/>
              <a:ext cx="410473" cy="446524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1084062" y="24794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altLang="zh-CN" sz="1800" dirty="0" smtClean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2</a:t>
              </a:r>
              <a:endParaRPr lang="zh-CN" altLang="en-US" sz="1800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1014397" y="3487272"/>
            <a:ext cx="410473" cy="446524"/>
            <a:chOff x="1035279" y="3242322"/>
            <a:chExt cx="410473" cy="446524"/>
          </a:xfrm>
        </p:grpSpPr>
        <p:pic>
          <p:nvPicPr>
            <p:cNvPr id="24" name="Рисунок 2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35279" y="3242322"/>
              <a:ext cx="410473" cy="446524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1084062" y="328091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altLang="zh-CN" sz="1800" dirty="0" smtClean="0">
                  <a:solidFill>
                    <a:schemeClr val="bg1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3</a:t>
              </a:r>
              <a:endParaRPr lang="zh-CN" altLang="en-US" sz="1800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7" name="Рисунок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4359" y="149258"/>
            <a:ext cx="1118042" cy="127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68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79" y="4159"/>
            <a:ext cx="442228" cy="513447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>
                <a:solidFill>
                  <a:prstClr val="white"/>
                </a:solidFill>
                <a:latin typeface="Calibri"/>
              </a:rPr>
              <a:pPr defTabSz="685800"/>
              <a:t>14</a:t>
            </a:fld>
            <a:endParaRPr lang="ru-RU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Google Shape;7581;p142"/>
          <p:cNvSpPr txBox="1">
            <a:spLocks noChangeArrowheads="1"/>
          </p:cNvSpPr>
          <p:nvPr/>
        </p:nvSpPr>
        <p:spPr bwMode="auto">
          <a:xfrm>
            <a:off x="914400" y="289051"/>
            <a:ext cx="610949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804498">
              <a:lnSpc>
                <a:spcPct val="100000"/>
              </a:lnSpc>
              <a:spcBef>
                <a:spcPct val="0"/>
              </a:spcBef>
              <a:buClr>
                <a:srgbClr val="FFFFFF"/>
              </a:buClr>
              <a:buSzPts val="5100"/>
              <a:buNone/>
            </a:pPr>
            <a:r>
              <a:rPr lang="ru-RU" altLang="en-US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anose="020B0604020202020204" pitchFamily="34" charset="0"/>
                <a:sym typeface="Open Sans Semibold" panose="020B0706030804020204" pitchFamily="34" charset="0"/>
              </a:rPr>
              <a:t>Рассмотрение обращений граждан</a:t>
            </a:r>
            <a:endParaRPr lang="en-US" altLang="en-US" sz="2400" b="1" dirty="0">
              <a:solidFill>
                <a:srgbClr val="98825C"/>
              </a:solidFill>
              <a:latin typeface="Century Gothic" panose="020B0502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80860" y="932795"/>
            <a:ext cx="308836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  <a:latin typeface="Century Gothic" panose="020B0502020202020204" pitchFamily="34" charset="0"/>
                <a:ea typeface="Calibri"/>
                <a:cs typeface="Arial" panose="020B0604020202020204" pitchFamily="34" charset="0"/>
              </a:rPr>
              <a:t>ООО </a:t>
            </a:r>
            <a:r>
              <a:rPr lang="ru-RU" sz="1600" b="1" dirty="0">
                <a:solidFill>
                  <a:prstClr val="black"/>
                </a:solidFill>
                <a:latin typeface="Century Gothic" panose="020B0502020202020204" pitchFamily="34" charset="0"/>
                <a:ea typeface="Calibri"/>
                <a:cs typeface="Arial" panose="020B0604020202020204" pitchFamily="34" charset="0"/>
              </a:rPr>
              <a:t>«УК «Дом Медиков», </a:t>
            </a:r>
            <a:endParaRPr lang="ru-RU" sz="1600" b="1" dirty="0" smtClean="0">
              <a:solidFill>
                <a:prstClr val="black"/>
              </a:solidFill>
              <a:latin typeface="Century Gothic" panose="020B0502020202020204" pitchFamily="34" charset="0"/>
              <a:ea typeface="Calibri"/>
              <a:cs typeface="Arial" panose="020B0604020202020204" pitchFamily="34" charset="0"/>
            </a:endParaRPr>
          </a:p>
          <a:p>
            <a:r>
              <a:rPr lang="ru-RU" sz="1600" b="1" dirty="0" smtClean="0">
                <a:solidFill>
                  <a:prstClr val="black"/>
                </a:solidFill>
                <a:latin typeface="Century Gothic" panose="020B0502020202020204" pitchFamily="34" charset="0"/>
                <a:ea typeface="Calibri"/>
                <a:cs typeface="Arial" panose="020B0604020202020204" pitchFamily="34" charset="0"/>
              </a:rPr>
              <a:t>ООО </a:t>
            </a:r>
            <a:r>
              <a:rPr lang="ru-RU" sz="1600" b="1" dirty="0">
                <a:solidFill>
                  <a:prstClr val="black"/>
                </a:solidFill>
                <a:latin typeface="Century Gothic" panose="020B0502020202020204" pitchFamily="34" charset="0"/>
                <a:ea typeface="Calibri"/>
                <a:cs typeface="Arial" panose="020B0604020202020204" pitchFamily="34" charset="0"/>
              </a:rPr>
              <a:t>«ЦКЖХ», </a:t>
            </a:r>
            <a:endParaRPr lang="ru-RU" sz="1600" b="1" dirty="0" smtClean="0">
              <a:solidFill>
                <a:prstClr val="black"/>
              </a:solidFill>
              <a:latin typeface="Century Gothic" panose="020B0502020202020204" pitchFamily="34" charset="0"/>
              <a:ea typeface="Calibri"/>
              <a:cs typeface="Arial" panose="020B0604020202020204" pitchFamily="34" charset="0"/>
            </a:endParaRPr>
          </a:p>
          <a:p>
            <a:r>
              <a:rPr lang="ru-RU" sz="1600" b="1" dirty="0" smtClean="0">
                <a:solidFill>
                  <a:prstClr val="black"/>
                </a:solidFill>
                <a:latin typeface="Century Gothic" panose="020B0502020202020204" pitchFamily="34" charset="0"/>
                <a:ea typeface="Calibri"/>
                <a:cs typeface="Arial" panose="020B0604020202020204" pitchFamily="34" charset="0"/>
              </a:rPr>
              <a:t>ООО «УК </a:t>
            </a:r>
            <a:r>
              <a:rPr lang="ru-RU" sz="1600" b="1" dirty="0">
                <a:solidFill>
                  <a:prstClr val="black"/>
                </a:solidFill>
                <a:latin typeface="Century Gothic" panose="020B0502020202020204" pitchFamily="34" charset="0"/>
                <a:ea typeface="Calibri"/>
                <a:cs typeface="Arial" panose="020B0604020202020204" pitchFamily="34" charset="0"/>
              </a:rPr>
              <a:t>Правильный </a:t>
            </a:r>
            <a:r>
              <a:rPr lang="ru-RU" sz="1600" b="1" dirty="0" smtClean="0">
                <a:solidFill>
                  <a:prstClr val="black"/>
                </a:solidFill>
                <a:latin typeface="Century Gothic" panose="020B0502020202020204" pitchFamily="34" charset="0"/>
                <a:ea typeface="Calibri"/>
                <a:cs typeface="Arial" panose="020B0604020202020204" pitchFamily="34" charset="0"/>
              </a:rPr>
              <a:t>дом» </a:t>
            </a:r>
            <a:endParaRPr lang="ru-RU" sz="1600" b="1" dirty="0">
              <a:solidFill>
                <a:prstClr val="black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ru-RU" sz="1600" b="1" dirty="0" smtClean="0">
              <a:solidFill>
                <a:prstClr val="black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ru-RU" sz="1600" b="1" dirty="0" smtClean="0">
              <a:solidFill>
                <a:prstClr val="black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ru-RU" sz="1600" b="1" dirty="0">
              <a:solidFill>
                <a:prstClr val="black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 smtClean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ООО «УК «ПЖКХ»</a:t>
            </a:r>
          </a:p>
          <a:p>
            <a:endParaRPr lang="ru-RU" sz="1600" b="1" dirty="0">
              <a:solidFill>
                <a:prstClr val="black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ru-RU" sz="1600" b="1" dirty="0" smtClean="0">
              <a:solidFill>
                <a:prstClr val="black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ru-RU" sz="1600" b="1" dirty="0">
              <a:solidFill>
                <a:prstClr val="black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 smtClean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СНТ «Силикатчик</a:t>
            </a:r>
            <a:r>
              <a:rPr lang="ru-RU" sz="1600" b="1" dirty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», </a:t>
            </a:r>
            <a:endParaRPr lang="ru-RU" sz="1600" b="1" dirty="0" smtClean="0">
              <a:solidFill>
                <a:prstClr val="black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 smtClean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СНТ «Рассвет», </a:t>
            </a:r>
          </a:p>
          <a:p>
            <a:r>
              <a:rPr lang="ru-RU" sz="1600" b="1" dirty="0" smtClean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СНТ «Нефтехимик»</a:t>
            </a:r>
            <a:endParaRPr lang="ru-RU" sz="1600" b="1" dirty="0">
              <a:solidFill>
                <a:prstClr val="black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90712" y="1026079"/>
            <a:ext cx="4800599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Century Gothic" panose="020B0502020202020204" pitchFamily="34" charset="0"/>
                <a:cs typeface="Arial" panose="020B0604020202020204" pitchFamily="34" charset="0"/>
              </a:rPr>
              <a:t>Выставление платы за отведение сточных вод на содержание общедомового имущества</a:t>
            </a:r>
          </a:p>
          <a:p>
            <a:endParaRPr lang="ru-RU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ru-RU" sz="1400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Извлечение необоснованной </a:t>
            </a:r>
            <a:r>
              <a:rPr lang="ru-RU" sz="1400" dirty="0">
                <a:latin typeface="Century Gothic" panose="020B0502020202020204" pitchFamily="34" charset="0"/>
                <a:cs typeface="Arial" panose="020B0604020202020204" pitchFamily="34" charset="0"/>
              </a:rPr>
              <a:t>выгоды в связи с ненадлежащим оказанием услуг по обращению с ТКО путем начисления в отношении жителей </a:t>
            </a:r>
            <a:r>
              <a:rPr lang="ru-RU" sz="1400" dirty="0" err="1">
                <a:latin typeface="Century Gothic" panose="020B0502020202020204" pitchFamily="34" charset="0"/>
                <a:cs typeface="Arial" panose="020B0604020202020204" pitchFamily="34" charset="0"/>
              </a:rPr>
              <a:t>д.Зимняя</a:t>
            </a:r>
            <a:r>
              <a:rPr lang="ru-RU" sz="1400" dirty="0">
                <a:latin typeface="Century Gothic" panose="020B0502020202020204" pitchFamily="34" charset="0"/>
                <a:cs typeface="Arial" panose="020B0604020202020204" pitchFamily="34" charset="0"/>
              </a:rPr>
              <a:t> горка, д. Кызыл-Иль, Соколовка, </a:t>
            </a:r>
            <a:r>
              <a:rPr lang="ru-RU" sz="1400" dirty="0" err="1">
                <a:latin typeface="Century Gothic" panose="020B0502020202020204" pitchFamily="34" charset="0"/>
                <a:cs typeface="Arial" panose="020B0604020202020204" pitchFamily="34" charset="0"/>
              </a:rPr>
              <a:t>Травкино</a:t>
            </a:r>
            <a:r>
              <a:rPr lang="ru-RU" sz="14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Century Gothic" panose="020B0502020202020204" pitchFamily="34" charset="0"/>
                <a:cs typeface="Arial" panose="020B0604020202020204" pitchFamily="34" charset="0"/>
              </a:rPr>
              <a:t>Лаишевского</a:t>
            </a:r>
            <a:r>
              <a:rPr lang="ru-RU" sz="1400" dirty="0">
                <a:latin typeface="Century Gothic" panose="020B0502020202020204" pitchFamily="34" charset="0"/>
                <a:cs typeface="Arial" panose="020B0604020202020204" pitchFamily="34" charset="0"/>
              </a:rPr>
              <a:t> района Республики Татарстан платы за </a:t>
            </a:r>
            <a:r>
              <a:rPr lang="ru-RU" sz="1400" dirty="0" err="1">
                <a:latin typeface="Century Gothic" panose="020B0502020202020204" pitchFamily="34" charset="0"/>
                <a:cs typeface="Arial" panose="020B0604020202020204" pitchFamily="34" charset="0"/>
              </a:rPr>
              <a:t>неоказанные</a:t>
            </a:r>
            <a:r>
              <a:rPr lang="ru-RU" sz="1400" dirty="0">
                <a:latin typeface="Century Gothic" panose="020B0502020202020204" pitchFamily="34" charset="0"/>
                <a:cs typeface="Arial" panose="020B0604020202020204" pitchFamily="34" charset="0"/>
              </a:rPr>
              <a:t> услуги </a:t>
            </a:r>
            <a:endParaRPr lang="ru-RU" sz="1400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ru-RU" sz="100" dirty="0" smtClean="0">
              <a:latin typeface="Century Gothic" panose="020B0502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Взыскание </a:t>
            </a:r>
            <a:r>
              <a:rPr lang="ru-RU" sz="1400" dirty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платы с членов СНТ за содержание общего имущества под видом потерь при передаче электроэнергии </a:t>
            </a:r>
          </a:p>
        </p:txBody>
      </p:sp>
      <p:sp>
        <p:nvSpPr>
          <p:cNvPr id="12" name="Номер слайда 2"/>
          <p:cNvSpPr txBox="1">
            <a:spLocks/>
          </p:cNvSpPr>
          <p:nvPr/>
        </p:nvSpPr>
        <p:spPr>
          <a:xfrm>
            <a:off x="6704603" y="470535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415869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7935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5869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3804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1738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9673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7607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5542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3476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r>
              <a:rPr lang="ru-RU" sz="1000" dirty="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14</a:t>
            </a:r>
            <a:endParaRPr lang="ru-RU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9125" y="149258"/>
            <a:ext cx="550124" cy="53583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5"/>
          <a:stretch/>
        </p:blipFill>
        <p:spPr>
          <a:xfrm>
            <a:off x="8632287" y="126988"/>
            <a:ext cx="393307" cy="63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04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组合 9"/>
          <p:cNvGrpSpPr/>
          <p:nvPr/>
        </p:nvGrpSpPr>
        <p:grpSpPr>
          <a:xfrm>
            <a:off x="1199914" y="3602594"/>
            <a:ext cx="1840937" cy="1455362"/>
            <a:chOff x="1529861" y="1829264"/>
            <a:chExt cx="2452453" cy="2173589"/>
          </a:xfrm>
        </p:grpSpPr>
        <p:sp>
          <p:nvSpPr>
            <p:cNvPr id="31" name="Freeform 5"/>
            <p:cNvSpPr>
              <a:spLocks/>
            </p:cNvSpPr>
            <p:nvPr/>
          </p:nvSpPr>
          <p:spPr bwMode="auto">
            <a:xfrm>
              <a:off x="1529861" y="1829264"/>
              <a:ext cx="2452453" cy="2173589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>
              <a:gsLst>
                <a:gs pos="100000">
                  <a:schemeClr val="bg1"/>
                </a:gs>
                <a:gs pos="0">
                  <a:schemeClr val="bg1">
                    <a:lumMod val="85000"/>
                  </a:schemeClr>
                </a:gs>
              </a:gsLst>
              <a:lin ang="2700000" scaled="1"/>
            </a:gradFill>
            <a:ln w="19050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254000" dist="101600" dir="2700000" algn="tl" rotWithShape="0">
                <a:prstClr val="black">
                  <a:alpha val="30000"/>
                </a:prstClr>
              </a:outerShdw>
              <a:softEdge rad="0"/>
            </a:effec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825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2" name="Freeform 5"/>
            <p:cNvSpPr>
              <a:spLocks/>
            </p:cNvSpPr>
            <p:nvPr/>
          </p:nvSpPr>
          <p:spPr bwMode="auto">
            <a:xfrm>
              <a:off x="1688672" y="1966891"/>
              <a:ext cx="2130210" cy="1887988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AE9357"/>
            </a:solidFill>
            <a:ln w="19050">
              <a:noFill/>
            </a:ln>
            <a:effectLst>
              <a:softEdge rad="0"/>
            </a:effec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825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27" name="组合 9"/>
          <p:cNvGrpSpPr/>
          <p:nvPr/>
        </p:nvGrpSpPr>
        <p:grpSpPr>
          <a:xfrm>
            <a:off x="1219346" y="2139431"/>
            <a:ext cx="1840937" cy="1455362"/>
            <a:chOff x="1529861" y="1829264"/>
            <a:chExt cx="2452453" cy="2173589"/>
          </a:xfrm>
        </p:grpSpPr>
        <p:sp>
          <p:nvSpPr>
            <p:cNvPr id="28" name="Freeform 5"/>
            <p:cNvSpPr>
              <a:spLocks/>
            </p:cNvSpPr>
            <p:nvPr/>
          </p:nvSpPr>
          <p:spPr bwMode="auto">
            <a:xfrm>
              <a:off x="1529861" y="1829264"/>
              <a:ext cx="2452453" cy="2173589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>
              <a:gsLst>
                <a:gs pos="100000">
                  <a:schemeClr val="bg1"/>
                </a:gs>
                <a:gs pos="0">
                  <a:schemeClr val="bg1">
                    <a:lumMod val="85000"/>
                  </a:schemeClr>
                </a:gs>
              </a:gsLst>
              <a:lin ang="2700000" scaled="1"/>
            </a:gradFill>
            <a:ln w="19050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254000" dist="101600" dir="2700000" algn="tl" rotWithShape="0">
                <a:prstClr val="black">
                  <a:alpha val="30000"/>
                </a:prstClr>
              </a:outerShdw>
              <a:softEdge rad="0"/>
            </a:effec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825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9" name="Freeform 5"/>
            <p:cNvSpPr>
              <a:spLocks/>
            </p:cNvSpPr>
            <p:nvPr/>
          </p:nvSpPr>
          <p:spPr bwMode="auto">
            <a:xfrm>
              <a:off x="1688672" y="1966891"/>
              <a:ext cx="2130210" cy="1887988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AE9357"/>
            </a:solidFill>
            <a:ln w="19050">
              <a:noFill/>
            </a:ln>
            <a:effectLst>
              <a:softEdge rad="0"/>
            </a:effec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825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24" name="组合 9"/>
          <p:cNvGrpSpPr/>
          <p:nvPr/>
        </p:nvGrpSpPr>
        <p:grpSpPr>
          <a:xfrm>
            <a:off x="1209642" y="676268"/>
            <a:ext cx="1840937" cy="1455362"/>
            <a:chOff x="1529861" y="1829264"/>
            <a:chExt cx="2452453" cy="2173589"/>
          </a:xfrm>
        </p:grpSpPr>
        <p:sp>
          <p:nvSpPr>
            <p:cNvPr id="25" name="Freeform 5"/>
            <p:cNvSpPr>
              <a:spLocks/>
            </p:cNvSpPr>
            <p:nvPr/>
          </p:nvSpPr>
          <p:spPr bwMode="auto">
            <a:xfrm>
              <a:off x="1529861" y="1829264"/>
              <a:ext cx="2452453" cy="2173589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>
              <a:gsLst>
                <a:gs pos="100000">
                  <a:schemeClr val="bg1"/>
                </a:gs>
                <a:gs pos="0">
                  <a:schemeClr val="bg1">
                    <a:lumMod val="85000"/>
                  </a:schemeClr>
                </a:gs>
              </a:gsLst>
              <a:lin ang="2700000" scaled="1"/>
            </a:gradFill>
            <a:ln w="19050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2700000" scaled="1"/>
                <a:tileRect/>
              </a:gradFill>
            </a:ln>
            <a:effectLst>
              <a:outerShdw blurRad="254000" dist="101600" dir="2700000" algn="tl" rotWithShape="0">
                <a:prstClr val="black">
                  <a:alpha val="30000"/>
                </a:prstClr>
              </a:outerShdw>
              <a:softEdge rad="0"/>
            </a:effec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825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6" name="Freeform 5"/>
            <p:cNvSpPr>
              <a:spLocks/>
            </p:cNvSpPr>
            <p:nvPr/>
          </p:nvSpPr>
          <p:spPr bwMode="auto">
            <a:xfrm>
              <a:off x="1688672" y="1966891"/>
              <a:ext cx="2130210" cy="1887988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AE9357"/>
            </a:solidFill>
            <a:ln w="19050">
              <a:noFill/>
            </a:ln>
            <a:effectLst>
              <a:softEdge rad="0"/>
            </a:effec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825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79" y="4159"/>
            <a:ext cx="442228" cy="513447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>
                <a:solidFill>
                  <a:prstClr val="white"/>
                </a:solidFill>
                <a:latin typeface="Calibri"/>
              </a:rPr>
              <a:pPr defTabSz="685800"/>
              <a:t>15</a:t>
            </a:fld>
            <a:endParaRPr lang="ru-RU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object 2"/>
          <p:cNvSpPr txBox="1">
            <a:spLocks/>
          </p:cNvSpPr>
          <p:nvPr/>
        </p:nvSpPr>
        <p:spPr>
          <a:xfrm>
            <a:off x="1055706" y="189360"/>
            <a:ext cx="5353050" cy="382156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b="1" dirty="0">
                <a:solidFill>
                  <a:srgbClr val="98825C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Цифровая трансформация </a:t>
            </a:r>
            <a:r>
              <a:rPr lang="ru-RU" sz="2400" b="1" spc="-15" dirty="0">
                <a:solidFill>
                  <a:srgbClr val="97825C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КНД</a:t>
            </a:r>
            <a:endParaRPr lang="ru-RU" sz="2400" b="1" dirty="0">
              <a:solidFill>
                <a:srgbClr val="02562A"/>
              </a:solidFill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21089" y="974629"/>
            <a:ext cx="470851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КНМ и ПМ</a:t>
            </a:r>
          </a:p>
          <a:p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подсистема «Досудебное обжалование»</a:t>
            </a:r>
          </a:p>
          <a:p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подсистема «Административное производство»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521089" y="2593692"/>
            <a:ext cx="44968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Единый реестр контрольных </a:t>
            </a:r>
            <a:endParaRPr lang="ru-RU" sz="1400" b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(</a:t>
            </a:r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надзорных) мероприятий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521089" y="4024642"/>
            <a:ext cx="36908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К</a:t>
            </a:r>
            <a:r>
              <a:rPr lang="ru-RU" sz="14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арточки </a:t>
            </a:r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8 видов госконтроля         </a:t>
            </a:r>
          </a:p>
          <a:p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1005 категорированных объектов</a:t>
            </a:r>
            <a:r>
              <a:rPr lang="ru-RU" sz="1400" b="1" dirty="0">
                <a:latin typeface="Century Gothic" panose="020B0502020202020204" pitchFamily="34" charset="0"/>
              </a:rPr>
              <a:t> 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199914" y="826459"/>
            <a:ext cx="18603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spc="-10" dirty="0">
                <a:latin typeface="Century Gothic" panose="020B0502020202020204" pitchFamily="34" charset="0"/>
                <a:cs typeface="Arial"/>
              </a:rPr>
              <a:t>ГИС </a:t>
            </a:r>
            <a:endParaRPr lang="ru-RU" sz="1800" b="1" spc="-10" dirty="0" smtClean="0">
              <a:latin typeface="Century Gothic" panose="020B0502020202020204" pitchFamily="34" charset="0"/>
              <a:cs typeface="Arial"/>
            </a:endParaRPr>
          </a:p>
          <a:p>
            <a:pPr algn="ctr"/>
            <a:r>
              <a:rPr lang="ru-RU" sz="1800" b="1" spc="-10" dirty="0" smtClean="0">
                <a:latin typeface="Century Gothic" panose="020B0502020202020204" pitchFamily="34" charset="0"/>
                <a:cs typeface="Arial"/>
              </a:rPr>
              <a:t>ТОР КНД</a:t>
            </a:r>
            <a:endParaRPr lang="ru-RU" sz="1800" b="1" spc="-10" dirty="0">
              <a:latin typeface="Century Gothic" panose="020B0502020202020204" pitchFamily="34" charset="0"/>
              <a:cs typeface="Arial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718" y="1616171"/>
            <a:ext cx="1815131" cy="3949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5" name="Прямоугольник 14"/>
          <p:cNvSpPr/>
          <p:nvPr/>
        </p:nvSpPr>
        <p:spPr>
          <a:xfrm>
            <a:off x="1342499" y="2259204"/>
            <a:ext cx="15983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-10" dirty="0">
                <a:latin typeface="Century Gothic" panose="020B0502020202020204" pitchFamily="34" charset="0"/>
                <a:cs typeface="Arial"/>
              </a:rPr>
              <a:t>ФГИС </a:t>
            </a:r>
            <a:endParaRPr lang="ru-RU" sz="2000" b="1" spc="-10" dirty="0" smtClean="0">
              <a:latin typeface="Century Gothic" panose="020B0502020202020204" pitchFamily="34" charset="0"/>
              <a:cs typeface="Arial"/>
            </a:endParaRPr>
          </a:p>
          <a:p>
            <a:pPr algn="ctr"/>
            <a:r>
              <a:rPr lang="ru-RU" sz="2000" b="1" spc="-10" dirty="0" smtClean="0">
                <a:latin typeface="Century Gothic" panose="020B0502020202020204" pitchFamily="34" charset="0"/>
                <a:cs typeface="Arial"/>
              </a:rPr>
              <a:t>ЕРКНМ</a:t>
            </a:r>
            <a:endParaRPr lang="ru-RU" sz="2000" b="1" spc="-10" dirty="0">
              <a:latin typeface="Century Gothic" panose="020B0502020202020204" pitchFamily="34" charset="0"/>
              <a:cs typeface="Arial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971" y="3012574"/>
            <a:ext cx="1844809" cy="47653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7" name="Прямоугольник 16"/>
          <p:cNvSpPr/>
          <p:nvPr/>
        </p:nvSpPr>
        <p:spPr>
          <a:xfrm>
            <a:off x="1689039" y="3849566"/>
            <a:ext cx="8786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spc="-10" dirty="0">
                <a:latin typeface="Century Gothic" panose="020B0502020202020204" pitchFamily="34" charset="0"/>
                <a:cs typeface="Arial"/>
              </a:rPr>
              <a:t>ЕРВК</a:t>
            </a: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345" y="4389739"/>
            <a:ext cx="1821505" cy="5235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1" name="Номер слайда 2"/>
          <p:cNvSpPr txBox="1">
            <a:spLocks/>
          </p:cNvSpPr>
          <p:nvPr/>
        </p:nvSpPr>
        <p:spPr>
          <a:xfrm>
            <a:off x="6704603" y="470535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415869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7935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5869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3804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1738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9673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7607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5542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3476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r>
              <a:rPr lang="ru-RU" sz="1000" dirty="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15</a:t>
            </a:r>
            <a:endParaRPr lang="ru-RU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89125" y="149258"/>
            <a:ext cx="550124" cy="535833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5"/>
          <a:stretch/>
        </p:blipFill>
        <p:spPr>
          <a:xfrm>
            <a:off x="8632287" y="126988"/>
            <a:ext cx="393307" cy="63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87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Штриховая стрелка вправо 9"/>
          <p:cNvSpPr/>
          <p:nvPr/>
        </p:nvSpPr>
        <p:spPr>
          <a:xfrm>
            <a:off x="1403498" y="740602"/>
            <a:ext cx="3513846" cy="1151135"/>
          </a:xfrm>
          <a:prstGeom prst="stripedRightArrow">
            <a:avLst>
              <a:gd name="adj1" fmla="val 50000"/>
              <a:gd name="adj2" fmla="val 49077"/>
            </a:avLst>
          </a:prstGeom>
          <a:solidFill>
            <a:schemeClr val="accent1">
              <a:lumMod val="40000"/>
              <a:lumOff val="6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1371600" y="3545270"/>
            <a:ext cx="3513846" cy="1151135"/>
          </a:xfrm>
          <a:prstGeom prst="stripedRightArrow">
            <a:avLst>
              <a:gd name="adj1" fmla="val 50000"/>
              <a:gd name="adj2" fmla="val 49077"/>
            </a:avLst>
          </a:prstGeom>
          <a:solidFill>
            <a:schemeClr val="accent1">
              <a:lumMod val="40000"/>
              <a:lumOff val="6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1371600" y="2142936"/>
            <a:ext cx="3513846" cy="1151135"/>
          </a:xfrm>
          <a:prstGeom prst="stripedRightArrow">
            <a:avLst>
              <a:gd name="adj1" fmla="val 50000"/>
              <a:gd name="adj2" fmla="val 49077"/>
            </a:avLst>
          </a:prstGeom>
          <a:solidFill>
            <a:schemeClr val="accent1">
              <a:lumMod val="40000"/>
              <a:lumOff val="6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79" y="4159"/>
            <a:ext cx="442228" cy="513447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>
                <a:solidFill>
                  <a:prstClr val="white"/>
                </a:solidFill>
                <a:latin typeface="Calibri"/>
              </a:rPr>
              <a:pPr defTabSz="685800"/>
              <a:t>16</a:t>
            </a:fld>
            <a:endParaRPr lang="ru-RU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83615" y="122425"/>
            <a:ext cx="18973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ru-RU" sz="2400" b="1" spc="-15" dirty="0" smtClean="0">
                <a:solidFill>
                  <a:srgbClr val="97825C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rPr>
              <a:t>ПРОБЛЕМЫ</a:t>
            </a:r>
            <a:endParaRPr lang="ru-RU" sz="2400" b="1" spc="-15" dirty="0">
              <a:solidFill>
                <a:srgbClr val="97825C"/>
              </a:solidFill>
              <a:latin typeface="Century Gothic" panose="020B0502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82450" y="737429"/>
            <a:ext cx="3820264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AutoNum type="arabicPeriod"/>
            </a:pPr>
            <a:r>
              <a:rPr lang="ru-RU" sz="1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Мораторий </a:t>
            </a:r>
            <a:r>
              <a:rPr lang="ru-RU" sz="1200" dirty="0">
                <a:latin typeface="Century Gothic" panose="020B0502020202020204" pitchFamily="34" charset="0"/>
                <a:cs typeface="Arial" panose="020B0604020202020204" pitchFamily="34" charset="0"/>
              </a:rPr>
              <a:t>на проведение проверочных </a:t>
            </a:r>
            <a:r>
              <a:rPr lang="ru-RU" sz="12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мероприятий, введенный </a:t>
            </a:r>
            <a:r>
              <a:rPr lang="ru-RU" sz="1200" dirty="0">
                <a:latin typeface="Century Gothic" panose="020B0502020202020204" pitchFamily="34" charset="0"/>
                <a:cs typeface="Arial" panose="020B0604020202020204" pitchFamily="34" charset="0"/>
              </a:rPr>
              <a:t>в 2022 году Постановлением Правительства РФ от 10.03.2022 года №336 </a:t>
            </a:r>
            <a:r>
              <a:rPr lang="ru-RU" sz="12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перенес </a:t>
            </a:r>
            <a:r>
              <a:rPr lang="ru-RU" sz="1200" dirty="0">
                <a:latin typeface="Century Gothic" panose="020B0502020202020204" pitchFamily="34" charset="0"/>
                <a:cs typeface="Arial" panose="020B0604020202020204" pitchFamily="34" charset="0"/>
              </a:rPr>
              <a:t>акценты на профилактику нарушений</a:t>
            </a:r>
            <a:endParaRPr lang="ru-RU" sz="12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2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>
              <a:buAutoNum type="arabicPeriod"/>
            </a:pPr>
            <a:endParaRPr lang="ru-RU" sz="1200" b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>
              <a:buAutoNum type="arabicPeriod"/>
            </a:pPr>
            <a:endParaRPr lang="ru-RU" sz="12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ru-RU" sz="1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2. </a:t>
            </a:r>
            <a:r>
              <a:rPr lang="ru-RU" sz="12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Административная </a:t>
            </a:r>
            <a:r>
              <a:rPr lang="ru-RU" sz="1200" dirty="0">
                <a:latin typeface="Century Gothic" panose="020B0502020202020204" pitchFamily="34" charset="0"/>
                <a:cs typeface="Arial" panose="020B0604020202020204" pitchFamily="34" charset="0"/>
              </a:rPr>
              <a:t>ответственность з</a:t>
            </a:r>
            <a:r>
              <a:rPr lang="ru-RU" sz="12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а </a:t>
            </a:r>
            <a:r>
              <a:rPr lang="ru-RU" sz="1200" dirty="0">
                <a:latin typeface="Century Gothic" panose="020B0502020202020204" pitchFamily="34" charset="0"/>
                <a:cs typeface="Arial" panose="020B0604020202020204" pitchFamily="34" charset="0"/>
              </a:rPr>
              <a:t>неисполнение инвестиционных </a:t>
            </a:r>
            <a:r>
              <a:rPr lang="ru-RU" sz="12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программ организациями, осуществляющими </a:t>
            </a:r>
            <a:r>
              <a:rPr lang="ru-RU" sz="1200" dirty="0">
                <a:latin typeface="Century Gothic" panose="020B0502020202020204" pitchFamily="34" charset="0"/>
                <a:cs typeface="Arial" panose="020B0604020202020204" pitchFamily="34" charset="0"/>
              </a:rPr>
              <a:t>регулируемые виды деятельности </a:t>
            </a:r>
            <a:r>
              <a:rPr lang="ru-RU" sz="12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«де </a:t>
            </a:r>
            <a:r>
              <a:rPr lang="ru-RU" sz="1200" dirty="0" err="1" smtClean="0">
                <a:latin typeface="Century Gothic" panose="020B0502020202020204" pitchFamily="34" charset="0"/>
                <a:cs typeface="Arial" panose="020B0604020202020204" pitchFamily="34" charset="0"/>
              </a:rPr>
              <a:t>юрэ</a:t>
            </a:r>
            <a:r>
              <a:rPr lang="ru-RU" sz="12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» не предусмотрена.</a:t>
            </a:r>
            <a:endParaRPr lang="ru-RU" sz="12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200" b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200" b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2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ru-RU" sz="1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3. </a:t>
            </a:r>
            <a:r>
              <a:rPr lang="ru-RU" sz="1200" dirty="0" smtClean="0">
                <a:latin typeface="Century Gothic" panose="020B0502020202020204" pitchFamily="34" charset="0"/>
              </a:rPr>
              <a:t>Систематическое нарушение законодательства о тарифном регулировании, в отсутствие существенных штрафных санкций </a:t>
            </a:r>
            <a:endParaRPr lang="ru-RU" sz="1200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726083" y="541421"/>
            <a:ext cx="418804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177800" algn="l"/>
              </a:tabLst>
            </a:pPr>
            <a:endParaRPr lang="ru-RU" sz="1200" b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tabLst>
                <a:tab pos="177800" algn="l"/>
              </a:tabLst>
            </a:pPr>
            <a:r>
              <a:rPr lang="ru-RU" sz="1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1. </a:t>
            </a:r>
            <a:r>
              <a:rPr lang="ru-RU" sz="1200" dirty="0">
                <a:latin typeface="Century Gothic" panose="020B0502020202020204" pitchFamily="34" charset="0"/>
                <a:cs typeface="Arial" panose="020B0604020202020204" pitchFamily="34" charset="0"/>
              </a:rPr>
              <a:t>Внести </a:t>
            </a:r>
            <a:r>
              <a:rPr lang="ru-RU" sz="1200" dirty="0" smtClean="0">
                <a:latin typeface="Century Gothic" panose="020B0502020202020204" pitchFamily="34" charset="0"/>
              </a:rPr>
              <a:t>изменения </a:t>
            </a:r>
            <a:r>
              <a:rPr lang="ru-RU" sz="1200" dirty="0">
                <a:latin typeface="Century Gothic" panose="020B0502020202020204" pitchFamily="34" charset="0"/>
              </a:rPr>
              <a:t>в пункт 2 Постановления Правительства РФ от 10.03.2022 года № 336 в целях исключения моратория и обеспечения возможности проведения проверок в отношении организаций, осуществляющих регулируемые виды деятельности</a:t>
            </a:r>
            <a:r>
              <a:rPr lang="ru-RU" sz="12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ru-RU" sz="1200" b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ru-RU" sz="1200" b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ru-RU" sz="1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2.</a:t>
            </a:r>
            <a:r>
              <a:rPr lang="ru-RU" sz="12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 Совместное формирование </a:t>
            </a:r>
            <a:r>
              <a:rPr lang="ru-RU" sz="1200" dirty="0">
                <a:latin typeface="Century Gothic" panose="020B0502020202020204" pitchFamily="34" charset="0"/>
                <a:cs typeface="Arial" panose="020B0604020202020204" pitchFamily="34" charset="0"/>
              </a:rPr>
              <a:t>правоприменительной практики за неисполнение инвестиционных программ </a:t>
            </a:r>
            <a:r>
              <a:rPr lang="ru-RU" sz="12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/ внесение </a:t>
            </a:r>
            <a:r>
              <a:rPr lang="ru-RU" sz="1200" dirty="0">
                <a:latin typeface="Century Gothic" panose="020B0502020202020204" pitchFamily="34" charset="0"/>
                <a:cs typeface="Arial" panose="020B0604020202020204" pitchFamily="34" charset="0"/>
              </a:rPr>
              <a:t>изменений в КоАП РФ в части установления административной ответственности за неисполнение инвестиционных программ. </a:t>
            </a:r>
            <a:endParaRPr lang="ru-RU" sz="1200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ru-RU" sz="1200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ru-RU" sz="1200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ru-RU" sz="1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3. </a:t>
            </a:r>
            <a:r>
              <a:rPr lang="ru-RU" sz="1200" dirty="0" smtClean="0">
                <a:latin typeface="Century Gothic" panose="020B0502020202020204" pitchFamily="34" charset="0"/>
              </a:rPr>
              <a:t>Определение </a:t>
            </a:r>
            <a:r>
              <a:rPr lang="ru-RU" sz="1200" dirty="0">
                <a:latin typeface="Century Gothic" panose="020B0502020202020204" pitchFamily="34" charset="0"/>
              </a:rPr>
              <a:t>должностных лиц организаций, наиболее часто нарушающих законодательство в сфере тарифного регулирования, для рассмотрения вопроса о применении </a:t>
            </a:r>
            <a:r>
              <a:rPr lang="ru-RU" sz="1200" dirty="0" smtClean="0">
                <a:latin typeface="Century Gothic" panose="020B0502020202020204" pitchFamily="34" charset="0"/>
              </a:rPr>
              <a:t>дисквалификации</a:t>
            </a:r>
            <a:endParaRPr lang="ru-RU" sz="12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726083" y="121150"/>
            <a:ext cx="320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ru-RU" sz="2400" b="1" spc="-15" dirty="0" smtClean="0">
                <a:solidFill>
                  <a:srgbClr val="97825C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rPr>
              <a:t>ПУТИ РЕШЕНИЯ</a:t>
            </a:r>
            <a:endParaRPr lang="ru-RU" sz="2400" b="1" spc="-15" dirty="0">
              <a:solidFill>
                <a:srgbClr val="97825C"/>
              </a:solidFill>
              <a:latin typeface="Century Gothic" panose="020B0502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4" name="Номер слайда 2"/>
          <p:cNvSpPr txBox="1">
            <a:spLocks/>
          </p:cNvSpPr>
          <p:nvPr/>
        </p:nvSpPr>
        <p:spPr>
          <a:xfrm>
            <a:off x="6704603" y="4705350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415869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7935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5869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3804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1738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9673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7607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5542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3476" algn="l" defTabSz="415869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r>
              <a:rPr lang="ru-RU" sz="1000" dirty="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16</a:t>
            </a:r>
            <a:endParaRPr lang="ru-RU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9125" y="149258"/>
            <a:ext cx="550124" cy="535833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5"/>
          <a:stretch/>
        </p:blipFill>
        <p:spPr>
          <a:xfrm>
            <a:off x="8632287" y="126988"/>
            <a:ext cx="393307" cy="63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26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705600" y="4705350"/>
            <a:ext cx="2057400" cy="273844"/>
          </a:xfrm>
        </p:spPr>
        <p:txBody>
          <a:bodyPr/>
          <a:lstStyle/>
          <a:p>
            <a:pPr defTabSz="685800"/>
            <a:fld id="{31F26DC6-2DC4-452B-B163-FE3FF404720D}" type="slidenum">
              <a:rPr lang="ru-RU" sz="10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 defTabSz="685800"/>
              <a:t>17</a:t>
            </a:fld>
            <a:endParaRPr lang="ru-RU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Рисунок 8" descr="http://qrcoder.ru/code/?http%3A%2F%2Ft.me%2Ftarifi116&amp;10&amp;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873" y="1733550"/>
            <a:ext cx="2275383" cy="215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 descr="http://qrcoder.ru/code/?http%3A%2F%2Fvk.com%2Fclub183178886&amp;10&amp;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75" y="1746996"/>
            <a:ext cx="2152975" cy="21254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Рисунок 10" descr="http://qrcoder.ru/code/?http%3A%2F%2Fok.ru%2Fgroup%2F56771600449758&amp;10&amp;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224" y="1746996"/>
            <a:ext cx="2113352" cy="2111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153" y="1161160"/>
            <a:ext cx="763822" cy="763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Рисунок 13">
            <a:hlinkClick r:id="rId6"/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375" y="1161160"/>
            <a:ext cx="861120" cy="793320"/>
          </a:xfrm>
          <a:prstGeom prst="rect">
            <a:avLst/>
          </a:prstGeom>
        </p:spPr>
      </p:pic>
      <p:pic>
        <p:nvPicPr>
          <p:cNvPr id="15" name="Picture 2" descr="Файл:Odnoklassniki.svg — Википедия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5489" y="1236470"/>
            <a:ext cx="645929" cy="64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89125" y="149258"/>
            <a:ext cx="550124" cy="535833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5"/>
          <a:stretch/>
        </p:blipFill>
        <p:spPr>
          <a:xfrm>
            <a:off x="8632287" y="126988"/>
            <a:ext cx="393307" cy="63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69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79" y="4159"/>
            <a:ext cx="442228" cy="5134475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425962" y="1367672"/>
            <a:ext cx="7420858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4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Продление запрета на проведение плановых проверок</a:t>
            </a:r>
            <a:endParaRPr lang="en-US" sz="1400" b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1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Проведение внеплановых проверок по требованиям </a:t>
            </a:r>
            <a:r>
              <a:rPr lang="ru-RU" sz="14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Прокуратуры, рассмотрение дел </a:t>
            </a:r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на основе обращений </a:t>
            </a:r>
            <a:r>
              <a:rPr lang="ru-RU" sz="14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граждан,  материалов Прокуратуры</a:t>
            </a:r>
          </a:p>
          <a:p>
            <a:pPr marL="228600" indent="-228600"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ru-RU" sz="1400" b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Актуализация оценки риска причинения вреда (ущерба)</a:t>
            </a:r>
          </a:p>
          <a:p>
            <a:pPr>
              <a:lnSpc>
                <a:spcPct val="120000"/>
              </a:lnSpc>
            </a:pPr>
            <a:endParaRPr lang="ru-RU" sz="1400" b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Внедрение </a:t>
            </a:r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новых цифровых решений, создание единого реестра категорированных объектов на сайте ЕРВК</a:t>
            </a:r>
          </a:p>
          <a:p>
            <a:pPr>
              <a:lnSpc>
                <a:spcPct val="120000"/>
              </a:lnSpc>
            </a:pPr>
            <a:endParaRPr lang="ru-RU" sz="1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Применение системы досудебного обжалования</a:t>
            </a:r>
          </a:p>
          <a:p>
            <a:pPr>
              <a:lnSpc>
                <a:spcPct val="120000"/>
              </a:lnSpc>
            </a:pPr>
            <a:endParaRPr lang="ru-RU" sz="1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Google Shape;7581;p142"/>
          <p:cNvSpPr txBox="1">
            <a:spLocks noChangeArrowheads="1"/>
          </p:cNvSpPr>
          <p:nvPr/>
        </p:nvSpPr>
        <p:spPr bwMode="auto">
          <a:xfrm>
            <a:off x="1037840" y="149258"/>
            <a:ext cx="6489016" cy="59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804498">
              <a:lnSpc>
                <a:spcPct val="100000"/>
              </a:lnSpc>
              <a:spcBef>
                <a:spcPct val="0"/>
              </a:spcBef>
              <a:buClr>
                <a:srgbClr val="FFFFFF"/>
              </a:buClr>
              <a:buSzPts val="5100"/>
              <a:buNone/>
            </a:pPr>
            <a:r>
              <a:rPr lang="ru-RU" altLang="en-US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itchFamily="34" charset="0"/>
                <a:sym typeface="Open Sans Semibold" panose="020B0706030804020204" pitchFamily="34" charset="0"/>
              </a:rPr>
              <a:t>Основные подходы в контрольной </a:t>
            </a:r>
          </a:p>
          <a:p>
            <a:pPr defTabSz="804498">
              <a:lnSpc>
                <a:spcPct val="100000"/>
              </a:lnSpc>
              <a:spcBef>
                <a:spcPct val="0"/>
              </a:spcBef>
              <a:buClr>
                <a:srgbClr val="FFFFFF"/>
              </a:buClr>
              <a:buSzPts val="5100"/>
              <a:buNone/>
            </a:pPr>
            <a:r>
              <a:rPr lang="ru-RU" altLang="en-US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itchFamily="34" charset="0"/>
                <a:sym typeface="Open Sans Semibold" panose="020B0706030804020204" pitchFamily="34" charset="0"/>
              </a:rPr>
              <a:t>деятельности в 2023 году</a:t>
            </a:r>
            <a:endParaRPr lang="en-US" altLang="en-US" sz="2400" b="1" dirty="0">
              <a:solidFill>
                <a:srgbClr val="98825C"/>
              </a:solidFill>
              <a:latin typeface="Century Gothic" panose="020B0502020202020204" pitchFamily="34" charset="0"/>
              <a:cs typeface="Arial" pitchFamily="34" charset="0"/>
              <a:sym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9125" y="149258"/>
            <a:ext cx="550124" cy="53583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5"/>
          <a:stretch/>
        </p:blipFill>
        <p:spPr>
          <a:xfrm>
            <a:off x="8632287" y="126988"/>
            <a:ext cx="393307" cy="639725"/>
          </a:xfrm>
          <a:prstGeom prst="rect">
            <a:avLst/>
          </a:prstGeom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546187" y="4767266"/>
            <a:ext cx="3086100" cy="273844"/>
          </a:xfrm>
        </p:spPr>
        <p:txBody>
          <a:bodyPr/>
          <a:lstStyle/>
          <a:p>
            <a:pPr algn="r" defTabSz="685800"/>
            <a:r>
              <a:rPr lang="ru-RU" sz="1000" dirty="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2</a:t>
            </a:r>
            <a:endParaRPr lang="ru-RU" sz="10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34" y="1341314"/>
            <a:ext cx="431636" cy="430442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34" y="1903378"/>
            <a:ext cx="431636" cy="430442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01" y="2652226"/>
            <a:ext cx="431636" cy="430442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34" y="3862262"/>
            <a:ext cx="431636" cy="430442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780" y="3181350"/>
            <a:ext cx="431636" cy="43044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65766" y="13769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zh-CN" sz="1800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  <a:endParaRPr lang="zh-CN" altLang="en-US" sz="1800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58145" y="19390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zh-CN" sz="1800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  <a:endParaRPr lang="zh-CN" altLang="en-US" sz="1800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62569" y="268479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zh-CN" sz="1800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  <a:endParaRPr lang="zh-CN" altLang="en-US" sz="1800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47978" y="321429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zh-CN" sz="1800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  <a:endParaRPr lang="zh-CN" altLang="en-US" sz="1800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58145" y="38928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zh-CN" sz="1800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5</a:t>
            </a:r>
            <a:endParaRPr lang="zh-CN" altLang="en-US" sz="1800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96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79" y="4159"/>
            <a:ext cx="442228" cy="513447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>
                <a:solidFill>
                  <a:prstClr val="white"/>
                </a:solidFill>
                <a:latin typeface="Calibri"/>
              </a:rPr>
              <a:pPr defTabSz="685800"/>
              <a:t>3</a:t>
            </a:fld>
            <a:endParaRPr lang="ru-RU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04747" y="106408"/>
            <a:ext cx="7924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en-US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itchFamily="34" charset="0"/>
                <a:sym typeface="Open Sans Semibold" panose="020B0706030804020204" pitchFamily="34" charset="0"/>
              </a:rPr>
              <a:t>Индикаторы рисков нарушений </a:t>
            </a:r>
          </a:p>
          <a:p>
            <a:r>
              <a:rPr lang="ru-RU" altLang="en-US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itchFamily="34" charset="0"/>
                <a:sym typeface="Open Sans Semibold" panose="020B0706030804020204" pitchFamily="34" charset="0"/>
              </a:rPr>
              <a:t>обязательных требований</a:t>
            </a:r>
            <a:endParaRPr lang="ru-RU" altLang="en-US" sz="2400" b="1" dirty="0">
              <a:solidFill>
                <a:srgbClr val="98825C"/>
              </a:solidFill>
              <a:latin typeface="Century Gothic" panose="020B0502020202020204" pitchFamily="34" charset="0"/>
              <a:cs typeface="Arial" pitchFamily="34" charset="0"/>
              <a:sym typeface="Open Sans Semibold" panose="020B0706030804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4253" y="1123950"/>
            <a:ext cx="716578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отклонение </a:t>
            </a:r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фактической реализации инвестиционной программы </a:t>
            </a:r>
            <a:r>
              <a:rPr lang="ru-RU" sz="1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более </a:t>
            </a:r>
            <a:r>
              <a:rPr lang="ru-RU" sz="1400" dirty="0">
                <a:latin typeface="Century Gothic" panose="020B0502020202020204" pitchFamily="34" charset="0"/>
                <a:cs typeface="Arial" panose="020B0604020202020204" pitchFamily="34" charset="0"/>
              </a:rPr>
              <a:t>чем на </a:t>
            </a:r>
            <a:r>
              <a:rPr lang="ru-RU" sz="1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10% от утвержденной</a:t>
            </a:r>
          </a:p>
          <a:p>
            <a:pPr marL="266700" indent="-266700" algn="just">
              <a:buFont typeface="Wingdings" panose="05000000000000000000" pitchFamily="2" charset="2"/>
              <a:buChar char="q"/>
            </a:pPr>
            <a:endParaRPr lang="ru-RU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расхождение более чем на </a:t>
            </a:r>
            <a:r>
              <a:rPr lang="ru-RU" sz="14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20% данных:</a:t>
            </a:r>
          </a:p>
          <a:p>
            <a:pPr marL="360363" indent="-93663" algn="just">
              <a:buFontTx/>
              <a:buChar char="-"/>
            </a:pPr>
            <a:r>
              <a:rPr lang="ru-RU" sz="14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об объемах поставляемых услуг, </a:t>
            </a:r>
          </a:p>
          <a:p>
            <a:pPr marL="360363" indent="-93663" algn="just">
              <a:buFontTx/>
              <a:buChar char="-"/>
            </a:pPr>
            <a:r>
              <a:rPr lang="ru-RU" sz="14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о </a:t>
            </a:r>
            <a:r>
              <a:rPr lang="ru-RU" sz="1400" i="1" dirty="0">
                <a:latin typeface="Century Gothic" panose="020B0502020202020204" pitchFamily="34" charset="0"/>
                <a:cs typeface="Arial" panose="020B0604020202020204" pitchFamily="34" charset="0"/>
              </a:rPr>
              <a:t>расходах, учитываемых в </a:t>
            </a:r>
            <a:r>
              <a:rPr lang="ru-RU" sz="14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НВВ, </a:t>
            </a:r>
          </a:p>
          <a:p>
            <a:pPr marL="360363" indent="-93663" algn="just">
              <a:buFontTx/>
              <a:buChar char="-"/>
            </a:pPr>
            <a:r>
              <a:rPr lang="ru-RU" sz="14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в </a:t>
            </a:r>
            <a:r>
              <a:rPr lang="ru-RU" sz="1400" i="1" dirty="0">
                <a:latin typeface="Century Gothic" panose="020B0502020202020204" pitchFamily="34" charset="0"/>
                <a:cs typeface="Arial" panose="020B0604020202020204" pitchFamily="34" charset="0"/>
              </a:rPr>
              <a:t>раскрытой </a:t>
            </a:r>
            <a:r>
              <a:rPr lang="ru-RU" sz="14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информации </a:t>
            </a:r>
            <a:r>
              <a:rPr lang="ru-RU" sz="1400" i="1" dirty="0">
                <a:latin typeface="Century Gothic" panose="020B0502020202020204" pitchFamily="34" charset="0"/>
                <a:cs typeface="Arial" panose="020B0604020202020204" pitchFamily="34" charset="0"/>
              </a:rPr>
              <a:t>в соответствии со </a:t>
            </a:r>
            <a:r>
              <a:rPr lang="ru-RU" sz="14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Стандартами;</a:t>
            </a:r>
            <a:endParaRPr lang="ru-RU" sz="1400" i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endParaRPr lang="ru-RU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факт увеличения более чем на </a:t>
            </a:r>
            <a:r>
              <a:rPr lang="ru-RU" sz="14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25% НВВ </a:t>
            </a:r>
            <a:r>
              <a:rPr lang="ru-RU" sz="1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от </a:t>
            </a:r>
            <a:r>
              <a:rPr lang="ru-RU" sz="1400" dirty="0">
                <a:latin typeface="Century Gothic" panose="020B0502020202020204" pitchFamily="34" charset="0"/>
                <a:cs typeface="Arial" panose="020B0604020202020204" pitchFamily="34" charset="0"/>
              </a:rPr>
              <a:t>реализации </a:t>
            </a:r>
            <a:r>
              <a:rPr lang="ru-RU" sz="1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услуг (товаров, работ) при </a:t>
            </a:r>
            <a:r>
              <a:rPr lang="ru-RU" sz="1400" dirty="0">
                <a:latin typeface="Century Gothic" panose="020B0502020202020204" pitchFamily="34" charset="0"/>
                <a:cs typeface="Arial" panose="020B0604020202020204" pitchFamily="34" charset="0"/>
              </a:rPr>
              <a:t>отсутствии факта увеличения более чем на </a:t>
            </a:r>
            <a:r>
              <a:rPr lang="ru-RU" sz="1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5% </a:t>
            </a:r>
            <a:r>
              <a:rPr lang="ru-RU" sz="1400" dirty="0">
                <a:latin typeface="Century Gothic" panose="020B0502020202020204" pitchFamily="34" charset="0"/>
                <a:cs typeface="Arial" panose="020B0604020202020204" pitchFamily="34" charset="0"/>
              </a:rPr>
              <a:t>объема </a:t>
            </a:r>
            <a:r>
              <a:rPr lang="ru-RU" sz="1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оказанных услуг;</a:t>
            </a:r>
          </a:p>
          <a:p>
            <a:pPr marL="266700" indent="-266700" algn="just">
              <a:buFont typeface="Wingdings" panose="05000000000000000000" pitchFamily="2" charset="2"/>
              <a:buChar char="q"/>
            </a:pPr>
            <a:endParaRPr lang="ru-RU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превышение или уменьшение </a:t>
            </a:r>
            <a:r>
              <a:rPr lang="ru-RU" sz="14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тарифа</a:t>
            </a:r>
            <a:r>
              <a:rPr lang="ru-RU" sz="1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, предлагаемого к установлению на </a:t>
            </a:r>
            <a:r>
              <a:rPr lang="ru-RU" sz="1400" dirty="0">
                <a:latin typeface="Century Gothic" panose="020B0502020202020204" pitchFamily="34" charset="0"/>
                <a:cs typeface="Arial" panose="020B0604020202020204" pitchFamily="34" charset="0"/>
              </a:rPr>
              <a:t>очередной период </a:t>
            </a:r>
            <a:r>
              <a:rPr lang="ru-RU" sz="1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регулирования, более </a:t>
            </a:r>
            <a:r>
              <a:rPr lang="ru-RU" sz="1400" dirty="0">
                <a:latin typeface="Century Gothic" panose="020B0502020202020204" pitchFamily="34" charset="0"/>
                <a:cs typeface="Arial" panose="020B0604020202020204" pitchFamily="34" charset="0"/>
              </a:rPr>
              <a:t>чем на </a:t>
            </a:r>
            <a:r>
              <a:rPr lang="ru-RU" sz="1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50% от предшествующего.</a:t>
            </a:r>
            <a:endParaRPr lang="ru-RU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546187" y="4767266"/>
            <a:ext cx="3086100" cy="273844"/>
          </a:xfrm>
        </p:spPr>
        <p:txBody>
          <a:bodyPr/>
          <a:lstStyle/>
          <a:p>
            <a:pPr algn="r" defTabSz="685800"/>
            <a:r>
              <a:rPr lang="ru-RU" sz="1000" dirty="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3</a:t>
            </a:r>
            <a:endParaRPr lang="ru-RU" sz="10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80" y="1149202"/>
            <a:ext cx="431636" cy="430442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80" y="2800350"/>
            <a:ext cx="431636" cy="430442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80" y="1766189"/>
            <a:ext cx="431636" cy="430442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80" y="3629146"/>
            <a:ext cx="431636" cy="43044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89125" y="149258"/>
            <a:ext cx="550124" cy="535833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5"/>
          <a:stretch/>
        </p:blipFill>
        <p:spPr>
          <a:xfrm>
            <a:off x="8632287" y="126988"/>
            <a:ext cx="393307" cy="63972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960945" y="11797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zh-CN" sz="1800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  <a:endParaRPr lang="zh-CN" altLang="en-US" sz="1800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60945" y="17834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zh-CN" sz="1800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  <a:endParaRPr lang="zh-CN" altLang="en-US" sz="1800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60945" y="282101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zh-CN" sz="1800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  <a:endParaRPr lang="zh-CN" altLang="en-US" sz="1800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60945" y="364984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zh-CN" sz="1800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  <a:endParaRPr lang="zh-CN" altLang="en-US" sz="1800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31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79" y="4159"/>
            <a:ext cx="442228" cy="513447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>
                <a:solidFill>
                  <a:prstClr val="white"/>
                </a:solidFill>
                <a:latin typeface="Calibri"/>
              </a:rPr>
              <a:pPr defTabSz="685800"/>
              <a:t>4</a:t>
            </a:fld>
            <a:endParaRPr lang="ru-RU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" name="Google Shape;6015;p136"/>
          <p:cNvSpPr txBox="1">
            <a:spLocks noChangeArrowheads="1"/>
          </p:cNvSpPr>
          <p:nvPr/>
        </p:nvSpPr>
        <p:spPr bwMode="auto">
          <a:xfrm>
            <a:off x="914400" y="130205"/>
            <a:ext cx="7825751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3300"/>
            </a:pPr>
            <a:r>
              <a:rPr lang="ru-RU" altLang="en-US" sz="2400" b="1" dirty="0" smtClean="0">
                <a:solidFill>
                  <a:srgbClr val="98825C"/>
                </a:solidFill>
                <a:latin typeface="Century Gothic" panose="020B0502020202020204" pitchFamily="34" charset="0"/>
                <a:sym typeface="Montserrat" panose="02000505000000020004" pitchFamily="2" charset="0"/>
              </a:rPr>
              <a:t>Результаты внеплановых проверок</a:t>
            </a:r>
            <a:endParaRPr lang="ru-RU" altLang="en-US" sz="2400" b="1" dirty="0">
              <a:solidFill>
                <a:srgbClr val="98825C"/>
              </a:solidFill>
              <a:latin typeface="Century Gothic" panose="020B0502020202020204" pitchFamily="34" charset="0"/>
              <a:sym typeface="Montserrat" panose="02000505000000020004" pitchFamily="2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119919"/>
              </p:ext>
            </p:extLst>
          </p:nvPr>
        </p:nvGraphicFramePr>
        <p:xfrm>
          <a:off x="914400" y="926008"/>
          <a:ext cx="7086600" cy="3584625"/>
        </p:xfrm>
        <a:graphic>
          <a:graphicData uri="http://schemas.openxmlformats.org/drawingml/2006/table">
            <a:tbl>
              <a:tblPr/>
              <a:tblGrid>
                <a:gridCol w="1922316">
                  <a:extLst>
                    <a:ext uri="{9D8B030D-6E8A-4147-A177-3AD203B41FA5}">
                      <a16:colId xmlns:a16="http://schemas.microsoft.com/office/drawing/2014/main" val="3728088073"/>
                    </a:ext>
                  </a:extLst>
                </a:gridCol>
                <a:gridCol w="5164284">
                  <a:extLst>
                    <a:ext uri="{9D8B030D-6E8A-4147-A177-3AD203B41FA5}">
                      <a16:colId xmlns:a16="http://schemas.microsoft.com/office/drawing/2014/main" val="1963142118"/>
                    </a:ext>
                  </a:extLst>
                </a:gridCol>
              </a:tblGrid>
              <a:tr h="288928">
                <a:tc gridSpan="2"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Организации и должностные лица привлечены к административной ответственности: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B9A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7520292"/>
                  </a:ext>
                </a:extLst>
              </a:tr>
              <a:tr h="3378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ООО «Бугульма-Водоканал»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  Несоблюдение требований Стандартов раскрытия информации,</a:t>
                      </a:r>
                      <a:r>
                        <a:rPr lang="ru-RU" sz="9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l" fontAlgn="ctr"/>
                      <a:r>
                        <a:rPr lang="ru-RU" sz="9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  нарушение порядка ценообразования</a:t>
                      </a:r>
                      <a:endParaRPr lang="ru-RU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5307656"/>
                  </a:ext>
                </a:extLst>
              </a:tr>
              <a:tr h="3632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ООО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 «</a:t>
                      </a:r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УК «ПЖКХ»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80451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  Извлечение необоснованной выгоды путем начисления </a:t>
                      </a:r>
                    </a:p>
                    <a:p>
                      <a:pPr marL="0" marR="0" indent="0" algn="l" defTabSz="80451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  в отношении граждан платы за </a:t>
                      </a:r>
                      <a:r>
                        <a:rPr lang="ru-RU" sz="9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неоказанные</a:t>
                      </a:r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 услуги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7858900"/>
                  </a:ext>
                </a:extLst>
              </a:tr>
              <a:tr h="427063">
                <a:tc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АО «ЗВКС», </a:t>
                      </a:r>
                    </a:p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0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Экономстрой</a:t>
                      </a: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+»</a:t>
                      </a:r>
                      <a:endParaRPr lang="ru-RU" sz="10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80451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  Взимание платы за коммунальные услуги без установленных тарифов</a:t>
                      </a:r>
                      <a:r>
                        <a:rPr lang="ru-RU" sz="9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6271600"/>
                  </a:ext>
                </a:extLst>
              </a:tr>
              <a:tr h="4494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ТСЖ «</a:t>
                      </a:r>
                      <a:r>
                        <a:rPr lang="ru-RU" sz="10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Сююмбике</a:t>
                      </a:r>
                      <a:r>
                        <a:rPr lang="ru-RU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», </a:t>
                      </a:r>
                    </a:p>
                    <a:p>
                      <a:pPr algn="ctr" fontAlgn="ctr"/>
                      <a:r>
                        <a:rPr lang="ru-RU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ТСЖ «Берег» 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80451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  Выставление платы гражданам за коммунальные   </a:t>
                      </a:r>
                    </a:p>
                    <a:p>
                      <a:pPr marL="0" marR="0" indent="0" algn="l" defTabSz="80451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  услуги по тарифам ООО «</a:t>
                      </a:r>
                      <a:r>
                        <a:rPr lang="ru-RU" sz="9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Челныводоканал</a:t>
                      </a:r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216216"/>
                  </a:ext>
                </a:extLst>
              </a:tr>
              <a:tr h="4394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ООО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 «Спасские коммунальные сети»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80451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  Взимание платы с потребителей за подключение к сетям водоснабжения </a:t>
                      </a:r>
                    </a:p>
                    <a:p>
                      <a:pPr marL="0" marR="0" indent="0" algn="l" defTabSz="80451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  не по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установленным тарифам на подключение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8688264"/>
                  </a:ext>
                </a:extLst>
              </a:tr>
              <a:tr h="28987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dirty="0" smtClean="0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Исключение средств из необходимой валовой выручки:</a:t>
                      </a:r>
                      <a:endParaRPr lang="ru-RU" sz="1000" b="0" i="0" u="none" strike="noStrike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B9A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80451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b="0" i="0" u="none" strike="noStrike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3112760"/>
                  </a:ext>
                </a:extLst>
              </a:tr>
              <a:tr h="388989">
                <a:tc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ООО «УК «ПЖКХ»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80451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  Не выполнены мероприятия за счет «Амортизации» (398 530 руб.)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66369"/>
                  </a:ext>
                </a:extLst>
              </a:tr>
              <a:tr h="163407">
                <a:tc gridSpan="2">
                  <a:txBody>
                    <a:bodyPr/>
                    <a:lstStyle/>
                    <a:p>
                      <a:pPr algn="ctr" fontAlgn="ctr"/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B9A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80451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2342420"/>
                  </a:ext>
                </a:extLst>
              </a:tr>
              <a:tr h="4301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АО </a:t>
                      </a:r>
                      <a:r>
                        <a:rPr lang="ru-RU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«Татэнерго»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80451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  Нарушений не выявлено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3540301"/>
                  </a:ext>
                </a:extLst>
              </a:tr>
            </a:tbl>
          </a:graphicData>
        </a:graphic>
      </p:graphicFrame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664441" y="4767979"/>
            <a:ext cx="3086100" cy="273844"/>
          </a:xfrm>
        </p:spPr>
        <p:txBody>
          <a:bodyPr/>
          <a:lstStyle/>
          <a:p>
            <a:pPr algn="r" defTabSz="685800"/>
            <a:r>
              <a:rPr lang="ru-RU" sz="1000" dirty="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4</a:t>
            </a:r>
            <a:endParaRPr lang="ru-RU" sz="10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9125" y="149258"/>
            <a:ext cx="550124" cy="53583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5"/>
          <a:stretch/>
        </p:blipFill>
        <p:spPr>
          <a:xfrm>
            <a:off x="8632287" y="126988"/>
            <a:ext cx="393307" cy="63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25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79" y="4159"/>
            <a:ext cx="442228" cy="513447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>
                <a:solidFill>
                  <a:prstClr val="white"/>
                </a:solidFill>
                <a:latin typeface="Calibri"/>
              </a:rPr>
              <a:pPr defTabSz="685800"/>
              <a:t>5</a:t>
            </a:fld>
            <a:endParaRPr lang="ru-RU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65150" y="84954"/>
            <a:ext cx="78292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04237">
              <a:defRPr/>
            </a:pPr>
            <a:r>
              <a:rPr lang="ru-RU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Административная ответственность</a:t>
            </a:r>
            <a:endParaRPr lang="ru-RU" sz="2400" b="1" dirty="0">
              <a:solidFill>
                <a:srgbClr val="98825C"/>
              </a:solidFill>
              <a:latin typeface="Century Gothic" panose="020B0502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42859"/>
              </p:ext>
            </p:extLst>
          </p:nvPr>
        </p:nvGraphicFramePr>
        <p:xfrm>
          <a:off x="914400" y="760483"/>
          <a:ext cx="7391672" cy="144065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545308">
                  <a:extLst>
                    <a:ext uri="{9D8B030D-6E8A-4147-A177-3AD203B41FA5}">
                      <a16:colId xmlns:a16="http://schemas.microsoft.com/office/drawing/2014/main" val="3501248670"/>
                    </a:ext>
                  </a:extLst>
                </a:gridCol>
                <a:gridCol w="948788">
                  <a:extLst>
                    <a:ext uri="{9D8B030D-6E8A-4147-A177-3AD203B41FA5}">
                      <a16:colId xmlns:a16="http://schemas.microsoft.com/office/drawing/2014/main" val="1831438640"/>
                    </a:ext>
                  </a:extLst>
                </a:gridCol>
                <a:gridCol w="948788">
                  <a:extLst>
                    <a:ext uri="{9D8B030D-6E8A-4147-A177-3AD203B41FA5}">
                      <a16:colId xmlns:a16="http://schemas.microsoft.com/office/drawing/2014/main" val="1184435450"/>
                    </a:ext>
                  </a:extLst>
                </a:gridCol>
                <a:gridCol w="948788">
                  <a:extLst>
                    <a:ext uri="{9D8B030D-6E8A-4147-A177-3AD203B41FA5}">
                      <a16:colId xmlns:a16="http://schemas.microsoft.com/office/drawing/2014/main" val="3987663495"/>
                    </a:ext>
                  </a:extLst>
                </a:gridCol>
              </a:tblGrid>
              <a:tr h="2120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2021 </a:t>
                      </a:r>
                      <a:endParaRPr lang="ru-RU" sz="1800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2022 </a:t>
                      </a:r>
                      <a:endParaRPr lang="ru-RU" sz="1800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2023 </a:t>
                      </a:r>
                      <a:endParaRPr lang="ru-RU" sz="1800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861008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Количество административных дел, </a:t>
                      </a:r>
                      <a:r>
                        <a:rPr lang="ru-RU" sz="1400" b="0" dirty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из них в отношении:</a:t>
                      </a:r>
                      <a:endParaRPr lang="ru-RU" sz="1400" b="0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AE93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199</a:t>
                      </a:r>
                      <a:endParaRPr lang="ru-RU" sz="2000" b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AE93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ru-RU" sz="2000" b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AE93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lang="ru-RU" sz="2000" b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AE9357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869504"/>
                  </a:ext>
                </a:extLst>
              </a:tr>
              <a:tr h="2120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0" i="1" dirty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юридических лиц</a:t>
                      </a:r>
                      <a:endParaRPr lang="ru-RU" sz="1400" b="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effectLst/>
                          <a:latin typeface="Century Gothic" panose="020B0502020202020204" pitchFamily="34" charset="0"/>
                          <a:ea typeface="Calibri"/>
                          <a:cs typeface="Arial" panose="020B0604020202020204" pitchFamily="34" charset="0"/>
                        </a:rPr>
                        <a:t>111</a:t>
                      </a:r>
                      <a:endParaRPr lang="ru-RU" sz="140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80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0568191"/>
                  </a:ext>
                </a:extLst>
              </a:tr>
              <a:tr h="2120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0" i="1" dirty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должностных </a:t>
                      </a:r>
                      <a:r>
                        <a:rPr lang="ru-RU" sz="1400" b="0" i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лиц</a:t>
                      </a:r>
                      <a:endParaRPr lang="ru-RU" sz="1400" b="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AE93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87</a:t>
                      </a:r>
                      <a:endParaRPr lang="ru-RU" sz="180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AE93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180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AE93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80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AE9357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789798"/>
                  </a:ext>
                </a:extLst>
              </a:tr>
              <a:tr h="32813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0" i="1" dirty="0" smtClean="0">
                          <a:effectLst/>
                          <a:latin typeface="Century Gothic" panose="020B0502020202020204" pitchFamily="34" charset="0"/>
                          <a:ea typeface="Calibri"/>
                          <a:cs typeface="Arial" panose="020B0604020202020204" pitchFamily="34" charset="0"/>
                        </a:rPr>
                        <a:t>дисквалификация</a:t>
                      </a:r>
                      <a:endParaRPr lang="ru-RU" sz="1400" b="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effectLst/>
                          <a:latin typeface="Century Gothic" panose="020B0502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  <a:endParaRPr lang="ru-RU" sz="140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effectLst/>
                          <a:latin typeface="Century Gothic" panose="020B0502020202020204" pitchFamily="34" charset="0"/>
                          <a:ea typeface="Calibri"/>
                          <a:cs typeface="Arial" panose="020B0604020202020204" pitchFamily="34" charset="0"/>
                        </a:rPr>
                        <a:t>2</a:t>
                      </a:r>
                      <a:endParaRPr lang="ru-RU" sz="140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effectLst/>
                          <a:latin typeface="Century Gothic" panose="020B0502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  <a:endParaRPr lang="ru-RU" sz="140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809899"/>
                  </a:ext>
                </a:extLst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555915" y="4767266"/>
            <a:ext cx="3086100" cy="273844"/>
          </a:xfrm>
        </p:spPr>
        <p:txBody>
          <a:bodyPr/>
          <a:lstStyle/>
          <a:p>
            <a:pPr algn="r" defTabSz="685800"/>
            <a:r>
              <a:rPr lang="ru-RU" sz="1000" dirty="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5</a:t>
            </a:r>
            <a:endParaRPr lang="ru-RU" sz="10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9125" y="149258"/>
            <a:ext cx="550124" cy="535833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5"/>
          <a:stretch/>
        </p:blipFill>
        <p:spPr>
          <a:xfrm>
            <a:off x="8632287" y="126988"/>
            <a:ext cx="393307" cy="639725"/>
          </a:xfrm>
          <a:prstGeom prst="rect">
            <a:avLst/>
          </a:prstGeom>
        </p:spPr>
      </p:pic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2753612463"/>
              </p:ext>
            </p:extLst>
          </p:nvPr>
        </p:nvGraphicFramePr>
        <p:xfrm>
          <a:off x="1283524" y="2585179"/>
          <a:ext cx="6946075" cy="2058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914400" y="2370770"/>
            <a:ext cx="7391672" cy="2487313"/>
          </a:xfrm>
          <a:prstGeom prst="rect">
            <a:avLst/>
          </a:prstGeom>
          <a:noFill/>
          <a:ln>
            <a:solidFill>
              <a:srgbClr val="9882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77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79" y="4159"/>
            <a:ext cx="442228" cy="5134475"/>
          </a:xfrm>
          <a:prstGeom prst="rect">
            <a:avLst/>
          </a:prstGeom>
        </p:spPr>
      </p:pic>
      <p:sp>
        <p:nvSpPr>
          <p:cNvPr id="4" name="Google Shape;7581;p142"/>
          <p:cNvSpPr txBox="1">
            <a:spLocks noChangeArrowheads="1"/>
          </p:cNvSpPr>
          <p:nvPr/>
        </p:nvSpPr>
        <p:spPr bwMode="auto">
          <a:xfrm>
            <a:off x="871724" y="236009"/>
            <a:ext cx="6261893" cy="533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804237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SzPts val="3300"/>
              <a:buFont typeface="Arial" panose="020B0604020202020204" pitchFamily="34" charset="0"/>
              <a:buNone/>
              <a:defRPr/>
            </a:pPr>
            <a:r>
              <a:rPr lang="ru-RU" altLang="en-US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anose="020B0604020202020204" pitchFamily="34" charset="0"/>
                <a:sym typeface="Open Sans Semibold" panose="020B0706030804020204" pitchFamily="34" charset="0"/>
              </a:rPr>
              <a:t>Профилактика нарушений</a:t>
            </a:r>
            <a:endParaRPr lang="en-US" altLang="en-US" sz="2400" b="1" dirty="0">
              <a:solidFill>
                <a:srgbClr val="98825C"/>
              </a:solidFill>
              <a:latin typeface="Century Gothic" panose="020B0502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475897"/>
              </p:ext>
            </p:extLst>
          </p:nvPr>
        </p:nvGraphicFramePr>
        <p:xfrm>
          <a:off x="871724" y="967686"/>
          <a:ext cx="7620000" cy="126330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685712">
                  <a:extLst>
                    <a:ext uri="{9D8B030D-6E8A-4147-A177-3AD203B41FA5}">
                      <a16:colId xmlns:a16="http://schemas.microsoft.com/office/drawing/2014/main" val="1370295743"/>
                    </a:ext>
                  </a:extLst>
                </a:gridCol>
                <a:gridCol w="978096">
                  <a:extLst>
                    <a:ext uri="{9D8B030D-6E8A-4147-A177-3AD203B41FA5}">
                      <a16:colId xmlns:a16="http://schemas.microsoft.com/office/drawing/2014/main" val="4146373021"/>
                    </a:ext>
                  </a:extLst>
                </a:gridCol>
                <a:gridCol w="978096">
                  <a:extLst>
                    <a:ext uri="{9D8B030D-6E8A-4147-A177-3AD203B41FA5}">
                      <a16:colId xmlns:a16="http://schemas.microsoft.com/office/drawing/2014/main" val="4139136991"/>
                    </a:ext>
                  </a:extLst>
                </a:gridCol>
                <a:gridCol w="978096">
                  <a:extLst>
                    <a:ext uri="{9D8B030D-6E8A-4147-A177-3AD203B41FA5}">
                      <a16:colId xmlns:a16="http://schemas.microsoft.com/office/drawing/2014/main" val="1660721187"/>
                    </a:ext>
                  </a:extLst>
                </a:gridCol>
              </a:tblGrid>
              <a:tr h="2526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2021 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2022 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2023 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4732576"/>
                  </a:ext>
                </a:extLst>
              </a:tr>
              <a:tr h="5053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Количество </a:t>
                      </a:r>
                      <a:r>
                        <a:rPr lang="ru-RU" sz="1400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проведенных мероприятий по профилактике нарушений, </a:t>
                      </a:r>
                      <a:r>
                        <a:rPr lang="ru-RU" sz="1400" b="0" dirty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из </a:t>
                      </a:r>
                      <a:r>
                        <a:rPr lang="ru-RU" sz="1400" b="0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них:</a:t>
                      </a:r>
                      <a:endParaRPr lang="ru-RU" sz="1400" b="0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AE93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164</a:t>
                      </a:r>
                      <a:endParaRPr lang="ru-RU" sz="1400" b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AE93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245</a:t>
                      </a:r>
                    </a:p>
                  </a:txBody>
                  <a:tcPr marL="68580" marR="68580" marT="0" marB="0" anchor="ctr">
                    <a:lnT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AE93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118</a:t>
                      </a:r>
                      <a:endParaRPr lang="ru-RU" sz="1400" b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rgbClr val="AE93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AE9357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956932"/>
                  </a:ext>
                </a:extLst>
              </a:tr>
              <a:tr h="2526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0" i="1" dirty="0" smtClean="0"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Предостережения</a:t>
                      </a:r>
                      <a:endParaRPr lang="ru-RU" sz="1400" b="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effectLst/>
                          <a:latin typeface="Century Gothic" panose="020B0502020202020204" pitchFamily="34" charset="0"/>
                          <a:ea typeface="Calibri"/>
                          <a:cs typeface="Arial" panose="020B0604020202020204" pitchFamily="34" charset="0"/>
                        </a:rPr>
                        <a:t>164</a:t>
                      </a:r>
                      <a:endParaRPr lang="ru-RU" sz="140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227</a:t>
                      </a:r>
                      <a:endParaRPr lang="ru-RU" sz="140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95</a:t>
                      </a:r>
                      <a:endParaRPr lang="ru-RU" sz="140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20104417"/>
                  </a:ext>
                </a:extLst>
              </a:tr>
              <a:tr h="2526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0" i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Профилактические визиты</a:t>
                      </a:r>
                      <a:endParaRPr lang="ru-RU" sz="1400" b="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93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93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40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93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ru-RU" sz="1400" i="1" dirty="0">
                        <a:effectLst/>
                        <a:latin typeface="Century Gothic" panose="020B0502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9357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459614"/>
                  </a:ext>
                </a:extLst>
              </a:tr>
            </a:tbl>
          </a:graphicData>
        </a:graphic>
      </p:graphicFrame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5693624" y="4705350"/>
            <a:ext cx="3086100" cy="273844"/>
          </a:xfrm>
        </p:spPr>
        <p:txBody>
          <a:bodyPr/>
          <a:lstStyle/>
          <a:p>
            <a:pPr algn="r" defTabSz="685800"/>
            <a:r>
              <a:rPr lang="ru-RU" sz="1000" dirty="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6</a:t>
            </a:r>
            <a:endParaRPr lang="ru-RU" sz="10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9125" y="149258"/>
            <a:ext cx="550124" cy="53583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5"/>
          <a:stretch/>
        </p:blipFill>
        <p:spPr>
          <a:xfrm>
            <a:off x="8632287" y="126988"/>
            <a:ext cx="393307" cy="639725"/>
          </a:xfrm>
          <a:prstGeom prst="rect">
            <a:avLst/>
          </a:prstGeom>
        </p:spPr>
      </p:pic>
      <p:grpSp>
        <p:nvGrpSpPr>
          <p:cNvPr id="12" name="组合 95">
            <a:extLst>
              <a:ext uri="{FF2B5EF4-FFF2-40B4-BE49-F238E27FC236}">
                <a16:creationId xmlns:a16="http://schemas.microsoft.com/office/drawing/2014/main" id="{D41417E3-A0C3-49D3-8321-BB5AC68E89A4}"/>
              </a:ext>
            </a:extLst>
          </p:cNvPr>
          <p:cNvGrpSpPr/>
          <p:nvPr/>
        </p:nvGrpSpPr>
        <p:grpSpPr>
          <a:xfrm>
            <a:off x="838200" y="2647950"/>
            <a:ext cx="2111429" cy="1664720"/>
            <a:chOff x="120923" y="358911"/>
            <a:chExt cx="2706615" cy="2133985"/>
          </a:xfrm>
        </p:grpSpPr>
        <p:grpSp>
          <p:nvGrpSpPr>
            <p:cNvPr id="13" name="组合 96">
              <a:extLst>
                <a:ext uri="{FF2B5EF4-FFF2-40B4-BE49-F238E27FC236}">
                  <a16:creationId xmlns:a16="http://schemas.microsoft.com/office/drawing/2014/main" id="{376AC786-0BDE-4433-90E7-99D2E37FE239}"/>
                </a:ext>
              </a:extLst>
            </p:cNvPr>
            <p:cNvGrpSpPr/>
            <p:nvPr/>
          </p:nvGrpSpPr>
          <p:grpSpPr>
            <a:xfrm>
              <a:off x="120923" y="358911"/>
              <a:ext cx="2706615" cy="2133985"/>
              <a:chOff x="3430102" y="3226788"/>
              <a:chExt cx="3316286" cy="2614670"/>
            </a:xfrm>
          </p:grpSpPr>
          <p:graphicFrame>
            <p:nvGraphicFramePr>
              <p:cNvPr id="15" name="图表 98">
                <a:extLst>
                  <a:ext uri="{FF2B5EF4-FFF2-40B4-BE49-F238E27FC236}">
                    <a16:creationId xmlns:a16="http://schemas.microsoft.com/office/drawing/2014/main" id="{8FA60C1E-C49B-4178-A4DC-E522558831A2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151578671"/>
                  </p:ext>
                </p:extLst>
              </p:nvPr>
            </p:nvGraphicFramePr>
            <p:xfrm>
              <a:off x="3430102" y="3226788"/>
              <a:ext cx="3316286" cy="261467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6"/>
              </a:graphicData>
            </a:graphic>
          </p:graphicFrame>
          <p:sp>
            <p:nvSpPr>
              <p:cNvPr id="16" name="椭圆 99">
                <a:extLst>
                  <a:ext uri="{FF2B5EF4-FFF2-40B4-BE49-F238E27FC236}">
                    <a16:creationId xmlns:a16="http://schemas.microsoft.com/office/drawing/2014/main" id="{8FE6E634-EEC9-4F81-9C4A-7C69A477A8AE}"/>
                  </a:ext>
                </a:extLst>
              </p:cNvPr>
              <p:cNvSpPr/>
              <p:nvPr/>
            </p:nvSpPr>
            <p:spPr>
              <a:xfrm>
                <a:off x="4197058" y="3642936"/>
                <a:ext cx="1782374" cy="1782374"/>
              </a:xfrm>
              <a:prstGeom prst="ellipse">
                <a:avLst/>
              </a:prstGeom>
              <a:gradFill flip="none" rotWithShape="1">
                <a:gsLst>
                  <a:gs pos="0">
                    <a:srgbClr val="F0F0F0"/>
                  </a:gs>
                  <a:gs pos="100000">
                    <a:srgbClr val="F1F1F1"/>
                  </a:gs>
                </a:gsLst>
                <a:lin ang="2700000" scaled="1"/>
                <a:tileRect/>
              </a:gradFill>
              <a:ln w="28575">
                <a:gradFill flip="none" rotWithShape="1">
                  <a:gsLst>
                    <a:gs pos="100000">
                      <a:srgbClr val="FFFFFF"/>
                    </a:gs>
                    <a:gs pos="0">
                      <a:srgbClr val="CECED0"/>
                    </a:gs>
                  </a:gsLst>
                  <a:lin ang="13500000" scaled="1"/>
                  <a:tileRect/>
                </a:gradFill>
              </a:ln>
              <a:effectLst>
                <a:outerShdw blurRad="190500" dist="88900" dir="2700000" algn="tl" rotWithShape="0">
                  <a:prstClr val="black">
                    <a:alpha val="3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675">
                  <a:solidFill>
                    <a:srgbClr val="0070C0"/>
                  </a:solidFill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14" name="文本框 29">
              <a:extLst>
                <a:ext uri="{FF2B5EF4-FFF2-40B4-BE49-F238E27FC236}">
                  <a16:creationId xmlns:a16="http://schemas.microsoft.com/office/drawing/2014/main" id="{6659D431-6C8C-4721-9523-D4AA0ECE037E}"/>
                </a:ext>
              </a:extLst>
            </p:cNvPr>
            <p:cNvSpPr txBox="1"/>
            <p:nvPr/>
          </p:nvSpPr>
          <p:spPr>
            <a:xfrm>
              <a:off x="699811" y="1138562"/>
              <a:ext cx="1436187" cy="433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zh-CN" sz="1600" dirty="0" smtClean="0">
                  <a:latin typeface="Century Gothic" panose="020B0502020202020204" pitchFamily="34" charset="0"/>
                  <a:cs typeface="Arial" panose="020B0604020202020204" pitchFamily="34" charset="0"/>
                </a:rPr>
                <a:t>2021 год</a:t>
              </a:r>
              <a:endParaRPr lang="zh-CN" altLang="en-US" sz="1600" dirty="0"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7" name="组合 96">
            <a:extLst>
              <a:ext uri="{FF2B5EF4-FFF2-40B4-BE49-F238E27FC236}">
                <a16:creationId xmlns:a16="http://schemas.microsoft.com/office/drawing/2014/main" id="{376AC786-0BDE-4433-90E7-99D2E37FE239}"/>
              </a:ext>
            </a:extLst>
          </p:cNvPr>
          <p:cNvGrpSpPr/>
          <p:nvPr/>
        </p:nvGrpSpPr>
        <p:grpSpPr>
          <a:xfrm>
            <a:off x="3692419" y="2647950"/>
            <a:ext cx="2111429" cy="1664720"/>
            <a:chOff x="3430102" y="3226788"/>
            <a:chExt cx="3316286" cy="2614670"/>
          </a:xfrm>
        </p:grpSpPr>
        <p:graphicFrame>
          <p:nvGraphicFramePr>
            <p:cNvPr id="18" name="图表 98">
              <a:extLst>
                <a:ext uri="{FF2B5EF4-FFF2-40B4-BE49-F238E27FC236}">
                  <a16:creationId xmlns:a16="http://schemas.microsoft.com/office/drawing/2014/main" id="{8FA60C1E-C49B-4178-A4DC-E522558831A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990781278"/>
                </p:ext>
              </p:extLst>
            </p:nvPr>
          </p:nvGraphicFramePr>
          <p:xfrm>
            <a:off x="3430102" y="3226788"/>
            <a:ext cx="3316286" cy="26146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19" name="椭圆 99">
              <a:extLst>
                <a:ext uri="{FF2B5EF4-FFF2-40B4-BE49-F238E27FC236}">
                  <a16:creationId xmlns:a16="http://schemas.microsoft.com/office/drawing/2014/main" id="{8FE6E634-EEC9-4F81-9C4A-7C69A477A8AE}"/>
                </a:ext>
              </a:extLst>
            </p:cNvPr>
            <p:cNvSpPr/>
            <p:nvPr/>
          </p:nvSpPr>
          <p:spPr>
            <a:xfrm>
              <a:off x="4197058" y="3642936"/>
              <a:ext cx="1782374" cy="1782374"/>
            </a:xfrm>
            <a:prstGeom prst="ellipse">
              <a:avLst/>
            </a:prstGeom>
            <a:gradFill flip="none" rotWithShape="1">
              <a:gsLst>
                <a:gs pos="0">
                  <a:srgbClr val="F0F0F0"/>
                </a:gs>
                <a:gs pos="100000">
                  <a:srgbClr val="F1F1F1"/>
                </a:gs>
              </a:gsLst>
              <a:lin ang="2700000" scaled="1"/>
              <a:tileRect/>
            </a:gradFill>
            <a:ln w="28575">
              <a:gradFill flip="none" rotWithShape="1">
                <a:gsLst>
                  <a:gs pos="100000">
                    <a:srgbClr val="FFFFFF"/>
                  </a:gs>
                  <a:gs pos="0">
                    <a:srgbClr val="CECED0"/>
                  </a:gs>
                </a:gsLst>
                <a:lin ang="13500000" scaled="1"/>
                <a:tileRect/>
              </a:gradFill>
            </a:ln>
            <a:effectLst>
              <a:outerShdw blurRad="190500" dist="88900" dir="2700000" algn="tl" rotWithShape="0">
                <a:prstClr val="black">
                  <a:alpha val="3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675">
                <a:solidFill>
                  <a:srgbClr val="0070C0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0" name="组合 96">
            <a:extLst>
              <a:ext uri="{FF2B5EF4-FFF2-40B4-BE49-F238E27FC236}">
                <a16:creationId xmlns:a16="http://schemas.microsoft.com/office/drawing/2014/main" id="{376AC786-0BDE-4433-90E7-99D2E37FE239}"/>
              </a:ext>
            </a:extLst>
          </p:cNvPr>
          <p:cNvGrpSpPr/>
          <p:nvPr/>
        </p:nvGrpSpPr>
        <p:grpSpPr>
          <a:xfrm>
            <a:off x="6582198" y="2647950"/>
            <a:ext cx="2111429" cy="1664720"/>
            <a:chOff x="3430102" y="3226788"/>
            <a:chExt cx="3316286" cy="2614670"/>
          </a:xfrm>
        </p:grpSpPr>
        <p:graphicFrame>
          <p:nvGraphicFramePr>
            <p:cNvPr id="21" name="图表 98">
              <a:extLst>
                <a:ext uri="{FF2B5EF4-FFF2-40B4-BE49-F238E27FC236}">
                  <a16:creationId xmlns:a16="http://schemas.microsoft.com/office/drawing/2014/main" id="{8FA60C1E-C49B-4178-A4DC-E522558831A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056720337"/>
                </p:ext>
              </p:extLst>
            </p:nvPr>
          </p:nvGraphicFramePr>
          <p:xfrm>
            <a:off x="3430102" y="3226788"/>
            <a:ext cx="3316286" cy="26146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22" name="椭圆 99">
              <a:extLst>
                <a:ext uri="{FF2B5EF4-FFF2-40B4-BE49-F238E27FC236}">
                  <a16:creationId xmlns:a16="http://schemas.microsoft.com/office/drawing/2014/main" id="{8FE6E634-EEC9-4F81-9C4A-7C69A477A8AE}"/>
                </a:ext>
              </a:extLst>
            </p:cNvPr>
            <p:cNvSpPr/>
            <p:nvPr/>
          </p:nvSpPr>
          <p:spPr>
            <a:xfrm>
              <a:off x="4197058" y="3642936"/>
              <a:ext cx="1782374" cy="1782374"/>
            </a:xfrm>
            <a:prstGeom prst="ellipse">
              <a:avLst/>
            </a:prstGeom>
            <a:gradFill flip="none" rotWithShape="1">
              <a:gsLst>
                <a:gs pos="0">
                  <a:srgbClr val="F0F0F0"/>
                </a:gs>
                <a:gs pos="100000">
                  <a:srgbClr val="F1F1F1"/>
                </a:gs>
              </a:gsLst>
              <a:lin ang="2700000" scaled="1"/>
              <a:tileRect/>
            </a:gradFill>
            <a:ln w="28575">
              <a:gradFill flip="none" rotWithShape="1">
                <a:gsLst>
                  <a:gs pos="100000">
                    <a:srgbClr val="FFFFFF"/>
                  </a:gs>
                  <a:gs pos="0">
                    <a:srgbClr val="CECED0"/>
                  </a:gs>
                </a:gsLst>
                <a:lin ang="13500000" scaled="1"/>
                <a:tileRect/>
              </a:gradFill>
            </a:ln>
            <a:effectLst>
              <a:outerShdw blurRad="190500" dist="88900" dir="2700000" algn="tl" rotWithShape="0">
                <a:prstClr val="black">
                  <a:alpha val="3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675">
                <a:solidFill>
                  <a:srgbClr val="0070C0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1932263" y="4573447"/>
            <a:ext cx="152400" cy="152400"/>
          </a:xfrm>
          <a:prstGeom prst="rect">
            <a:avLst/>
          </a:prstGeom>
          <a:solidFill>
            <a:srgbClr val="AEAEAE"/>
          </a:solidFill>
          <a:ln>
            <a:solidFill>
              <a:srgbClr val="C2C2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350122" y="4547658"/>
            <a:ext cx="152400" cy="152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25" name="文本框 29">
            <a:extLst>
              <a:ext uri="{FF2B5EF4-FFF2-40B4-BE49-F238E27FC236}">
                <a16:creationId xmlns:a16="http://schemas.microsoft.com/office/drawing/2014/main" id="{6659D431-6C8C-4721-9523-D4AA0ECE037E}"/>
              </a:ext>
            </a:extLst>
          </p:cNvPr>
          <p:cNvSpPr txBox="1"/>
          <p:nvPr/>
        </p:nvSpPr>
        <p:spPr>
          <a:xfrm>
            <a:off x="3909933" y="3256155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zh-CN" sz="16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2022 год</a:t>
            </a:r>
            <a:endParaRPr lang="zh-CN" altLang="en-US" sz="16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文本框 29">
            <a:extLst>
              <a:ext uri="{FF2B5EF4-FFF2-40B4-BE49-F238E27FC236}">
                <a16:creationId xmlns:a16="http://schemas.microsoft.com/office/drawing/2014/main" id="{6659D431-6C8C-4721-9523-D4AA0ECE037E}"/>
              </a:ext>
            </a:extLst>
          </p:cNvPr>
          <p:cNvSpPr txBox="1"/>
          <p:nvPr/>
        </p:nvSpPr>
        <p:spPr>
          <a:xfrm>
            <a:off x="7070507" y="3256155"/>
            <a:ext cx="1194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zh-CN" sz="16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2023 год</a:t>
            </a:r>
            <a:endParaRPr lang="zh-CN" altLang="en-US" sz="16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文本框 29">
            <a:extLst>
              <a:ext uri="{FF2B5EF4-FFF2-40B4-BE49-F238E27FC236}">
                <a16:creationId xmlns:a16="http://schemas.microsoft.com/office/drawing/2014/main" id="{6659D431-6C8C-4721-9523-D4AA0ECE037E}"/>
              </a:ext>
            </a:extLst>
          </p:cNvPr>
          <p:cNvSpPr txBox="1"/>
          <p:nvPr/>
        </p:nvSpPr>
        <p:spPr>
          <a:xfrm>
            <a:off x="2133210" y="4502031"/>
            <a:ext cx="23139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zh-CN" sz="1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Предостережения</a:t>
            </a:r>
            <a:endParaRPr lang="zh-CN" alt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文本框 29">
            <a:extLst>
              <a:ext uri="{FF2B5EF4-FFF2-40B4-BE49-F238E27FC236}">
                <a16:creationId xmlns:a16="http://schemas.microsoft.com/office/drawing/2014/main" id="{6659D431-6C8C-4721-9523-D4AA0ECE037E}"/>
              </a:ext>
            </a:extLst>
          </p:cNvPr>
          <p:cNvSpPr txBox="1"/>
          <p:nvPr/>
        </p:nvSpPr>
        <p:spPr>
          <a:xfrm>
            <a:off x="5562210" y="4469969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zh-CN" sz="1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Профилактические визиты</a:t>
            </a:r>
            <a:endParaRPr lang="zh-CN" alt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90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79" y="4159"/>
            <a:ext cx="442228" cy="513447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>
                <a:solidFill>
                  <a:prstClr val="white"/>
                </a:solidFill>
                <a:latin typeface="Calibri"/>
              </a:rPr>
              <a:pPr defTabSz="685800"/>
              <a:t>7</a:t>
            </a:fld>
            <a:endParaRPr lang="ru-RU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7550" y="164396"/>
            <a:ext cx="62786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04237">
              <a:spcBef>
                <a:spcPct val="0"/>
              </a:spcBef>
              <a:buClr>
                <a:srgbClr val="000000"/>
              </a:buClr>
              <a:buSzPts val="3300"/>
              <a:defRPr/>
            </a:pPr>
            <a:r>
              <a:rPr lang="ru-RU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Типичные нарушения</a:t>
            </a:r>
            <a:endParaRPr lang="ru-RU" sz="2400" b="1" dirty="0">
              <a:solidFill>
                <a:srgbClr val="98825C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07089" y="895350"/>
            <a:ext cx="2508311" cy="1866551"/>
          </a:xfrm>
          <a:prstGeom prst="rect">
            <a:avLst/>
          </a:prstGeom>
          <a:solidFill>
            <a:srgbClr val="C7B9A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592785" y="895350"/>
            <a:ext cx="2503216" cy="1905000"/>
          </a:xfrm>
          <a:prstGeom prst="rect">
            <a:avLst/>
          </a:prstGeom>
          <a:solidFill>
            <a:srgbClr val="C7B9A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92784" y="804753"/>
            <a:ext cx="2524999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sz="1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Нарушение </a:t>
            </a:r>
            <a:r>
              <a:rPr lang="ru-RU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стандартов раскрытия информации </a:t>
            </a:r>
            <a:endParaRPr lang="en-US" sz="1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о </a:t>
            </a:r>
            <a:r>
              <a:rPr lang="ru-RU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регулируемой деятельности </a:t>
            </a:r>
            <a:endParaRPr lang="ru-RU" sz="1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lvl="0" algn="ctr"/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10 </a:t>
            </a:r>
            <a:endParaRPr lang="ru-RU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00155" y="808797"/>
            <a:ext cx="2615245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sz="1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Непредставление </a:t>
            </a:r>
            <a:r>
              <a:rPr lang="ru-RU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сведений, обязательность представления которых предусмотрена </a:t>
            </a:r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НПА</a:t>
            </a:r>
          </a:p>
          <a:p>
            <a:pPr lvl="0" algn="ctr"/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20</a:t>
            </a:r>
            <a:endParaRPr lang="ru-RU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38200" y="895350"/>
            <a:ext cx="2465278" cy="1905000"/>
          </a:xfrm>
          <a:prstGeom prst="rect">
            <a:avLst/>
          </a:prstGeom>
          <a:solidFill>
            <a:srgbClr val="C7B9A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38201" y="2952751"/>
            <a:ext cx="2465278" cy="1634802"/>
          </a:xfrm>
          <a:prstGeom prst="rect">
            <a:avLst/>
          </a:prstGeom>
          <a:noFill/>
          <a:ln>
            <a:solidFill>
              <a:srgbClr val="C7B9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Начисления за услуги потребителям в отсутствие установленного тарифа на водоотведение, водоснабжение, теплоснабжение - </a:t>
            </a:r>
          </a:p>
          <a:p>
            <a:pPr algn="ctr"/>
            <a:r>
              <a:rPr lang="ru-RU" sz="1000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 ч. 2 ст. 14.6 КоАП РФ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592784" y="2952750"/>
            <a:ext cx="2503217" cy="1634802"/>
          </a:xfrm>
          <a:prstGeom prst="rect">
            <a:avLst/>
          </a:prstGeom>
          <a:noFill/>
          <a:ln>
            <a:solidFill>
              <a:srgbClr val="C7B9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i="1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Информация </a:t>
            </a:r>
            <a:r>
              <a:rPr lang="ru-RU" sz="1000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о квартальных показателях деятельности не опубликована в установленный срок - </a:t>
            </a:r>
          </a:p>
          <a:p>
            <a:pPr algn="ctr"/>
            <a:r>
              <a:rPr lang="ru-RU" sz="1000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ч.1 </a:t>
            </a:r>
            <a:r>
              <a:rPr lang="ru-RU" sz="1000" b="1" i="1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ст. 19.8.1 КоАП </a:t>
            </a:r>
            <a:r>
              <a:rPr lang="ru-RU" sz="1000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РФ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407089" y="2952749"/>
            <a:ext cx="2508311" cy="1634804"/>
          </a:xfrm>
          <a:prstGeom prst="rect">
            <a:avLst/>
          </a:prstGeom>
          <a:noFill/>
          <a:ln>
            <a:solidFill>
              <a:srgbClr val="C7B9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Недостоверные сведения об объемах захоронения твердых коммунальных отходов - </a:t>
            </a:r>
            <a:endParaRPr lang="ru-RU" sz="1000" b="1" i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ч.2 </a:t>
            </a:r>
            <a:r>
              <a:rPr lang="ru-RU" sz="1000" b="1" i="1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ст. 19.7.1 КоАП </a:t>
            </a:r>
            <a:r>
              <a:rPr lang="ru-RU" sz="1000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РФ</a:t>
            </a:r>
            <a:endParaRPr lang="ru-RU" sz="1000" b="1" i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7550" y="819150"/>
            <a:ext cx="261592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Нарушение </a:t>
            </a:r>
            <a:r>
              <a:rPr lang="ru-RU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порядка </a:t>
            </a:r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ценообразования при применении тарифов</a:t>
            </a:r>
            <a:endParaRPr lang="ru-RU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ctr"/>
            <a:endParaRPr lang="ru-RU" sz="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endParaRPr lang="ru-RU" sz="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575370" y="4739952"/>
            <a:ext cx="3086100" cy="273844"/>
          </a:xfrm>
        </p:spPr>
        <p:txBody>
          <a:bodyPr/>
          <a:lstStyle/>
          <a:p>
            <a:pPr algn="r" defTabSz="685800"/>
            <a:r>
              <a:rPr lang="ru-RU" sz="1000" dirty="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7</a:t>
            </a:r>
            <a:endParaRPr lang="ru-RU" sz="10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9125" y="149258"/>
            <a:ext cx="550124" cy="535833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5"/>
          <a:stretch/>
        </p:blipFill>
        <p:spPr>
          <a:xfrm>
            <a:off x="8632287" y="126988"/>
            <a:ext cx="393307" cy="63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16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79" y="4159"/>
            <a:ext cx="442228" cy="5134475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800794" y="24062"/>
            <a:ext cx="73526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04237">
              <a:spcBef>
                <a:spcPct val="0"/>
              </a:spcBef>
              <a:buClr>
                <a:srgbClr val="000000"/>
              </a:buClr>
              <a:buSzPts val="3300"/>
              <a:defRPr/>
            </a:pPr>
            <a:r>
              <a:rPr lang="ru-RU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Нарушения в сфере </a:t>
            </a:r>
          </a:p>
          <a:p>
            <a:pPr defTabSz="804237">
              <a:spcBef>
                <a:spcPct val="0"/>
              </a:spcBef>
              <a:buClr>
                <a:srgbClr val="000000"/>
              </a:buClr>
              <a:buSzPts val="3300"/>
              <a:defRPr/>
            </a:pPr>
            <a:r>
              <a:rPr lang="ru-RU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технологического присоединения</a:t>
            </a:r>
            <a:endParaRPr lang="ru-RU" sz="2400" b="1" dirty="0">
              <a:solidFill>
                <a:srgbClr val="98825C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538014"/>
              </p:ext>
            </p:extLst>
          </p:nvPr>
        </p:nvGraphicFramePr>
        <p:xfrm>
          <a:off x="824240" y="1047333"/>
          <a:ext cx="7865324" cy="35499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1532">
                  <a:extLst>
                    <a:ext uri="{9D8B030D-6E8A-4147-A177-3AD203B41FA5}">
                      <a16:colId xmlns:a16="http://schemas.microsoft.com/office/drawing/2014/main" val="2724460784"/>
                    </a:ext>
                  </a:extLst>
                </a:gridCol>
                <a:gridCol w="4304802">
                  <a:extLst>
                    <a:ext uri="{9D8B030D-6E8A-4147-A177-3AD203B41FA5}">
                      <a16:colId xmlns:a16="http://schemas.microsoft.com/office/drawing/2014/main" val="1044004102"/>
                    </a:ext>
                  </a:extLst>
                </a:gridCol>
                <a:gridCol w="1181598">
                  <a:extLst>
                    <a:ext uri="{9D8B030D-6E8A-4147-A177-3AD203B41FA5}">
                      <a16:colId xmlns:a16="http://schemas.microsoft.com/office/drawing/2014/main" val="2286514022"/>
                    </a:ext>
                  </a:extLst>
                </a:gridCol>
                <a:gridCol w="687392">
                  <a:extLst>
                    <a:ext uri="{9D8B030D-6E8A-4147-A177-3AD203B41FA5}">
                      <a16:colId xmlns:a16="http://schemas.microsoft.com/office/drawing/2014/main" val="3479117484"/>
                    </a:ext>
                  </a:extLst>
                </a:gridCol>
              </a:tblGrid>
              <a:tr h="2715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Лицо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Суть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Сфера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47656"/>
                  </a:ext>
                </a:extLst>
              </a:tr>
              <a:tr h="340740"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АО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«Высокогорские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коммунальные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сети»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Взимание платы с потребителей не по установленным тарифам на    </a:t>
                      </a:r>
                    </a:p>
                    <a:p>
                      <a:pPr marL="0" marR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подключение к сетям водоснабжения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Водоснабжение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1013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АО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900" u="none" strike="noStrike" dirty="0" err="1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Казэнерго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Занижение размера платы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за подключение </a:t>
                      </a:r>
                      <a:endParaRPr lang="ru-RU" sz="900" u="none" strike="noStrike" dirty="0" smtClean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r>
                        <a:rPr lang="ru-RU" sz="900" u="none" strike="noStrike" baseline="0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сумму НДС – 1 003 700 руб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Теплоснабжение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341153"/>
                  </a:ext>
                </a:extLst>
              </a:tr>
              <a:tr h="382632"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ООО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«УПТЖ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ППД» </a:t>
                      </a:r>
                      <a:endParaRPr lang="ru-RU" sz="900" b="0" i="0" u="none" strike="noStrike" dirty="0">
                        <a:solidFill>
                          <a:srgbClr val="333333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Деятельность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по подключению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централизованным системам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 fontAlgn="t"/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водоснабжения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и водоотведения без установленных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тарифов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Водоснабжение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161070"/>
                  </a:ext>
                </a:extLst>
              </a:tr>
              <a:tr h="5084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АО «ВК и ЭХ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Определение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платы за подключение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централизованным системам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algn="l" fontAlgn="t"/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водоснабжения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, водоотведения и теплоснабжения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без установленных  </a:t>
                      </a:r>
                    </a:p>
                    <a:p>
                      <a:pPr algn="l" fontAlgn="t"/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тарифов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Водоснабжение, водоотведение и теплоснабжение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876312"/>
                  </a:ext>
                </a:extLst>
              </a:tr>
              <a:tr h="380939"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ТСН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900" u="none" strike="noStrike" dirty="0" err="1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Семиозерская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усадьба»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Определение платы за подключение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к сетям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газоснабжения, 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не по </a:t>
                      </a:r>
                      <a:endParaRPr lang="ru-RU" sz="900" u="none" strike="noStrike" dirty="0" smtClean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установленным тарифам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Газоснабжение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296289"/>
                  </a:ext>
                </a:extLst>
              </a:tr>
              <a:tr h="361894"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ООО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«Газпром </a:t>
                      </a:r>
                      <a:r>
                        <a:rPr lang="ru-RU" sz="900" u="none" strike="noStrike" dirty="0" err="1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трансгаз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Казань»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Расчет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платы за подключение при осуществлении работ внутри границ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 fontAlgn="t"/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земельных участков заявителей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91573"/>
                  </a:ext>
                </a:extLst>
              </a:tr>
              <a:tr h="466650"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ООО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«Спасские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коммунальные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сети»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Взимание платы с потребителей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не по установленным тарифам на </a:t>
                      </a:r>
                      <a:endParaRPr lang="ru-RU" sz="900" u="none" strike="noStrike" dirty="0" smtClean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подключение к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сетям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водоснабжения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Водоснабжение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432400"/>
                  </a:ext>
                </a:extLst>
              </a:tr>
              <a:tr h="456067"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ООО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«Водоканал сервис», Арский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Взимание платы с потребителей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не по установленным тарифам на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algn="l" fontAlgn="t"/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подключение к </a:t>
                      </a:r>
                      <a:r>
                        <a:rPr lang="ru-RU" sz="9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сетям </a:t>
                      </a:r>
                      <a:r>
                        <a:rPr lang="ru-RU" sz="9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водоснабжения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8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570984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1F26DC6-2DC4-452B-B163-FE3FF404720D}" type="slidenum">
              <a:rPr lang="ru-RU" sz="10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 defTabSz="685800"/>
              <a:t>8</a:t>
            </a:fld>
            <a:endParaRPr lang="ru-RU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9125" y="149258"/>
            <a:ext cx="550124" cy="53583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5"/>
          <a:stretch/>
        </p:blipFill>
        <p:spPr>
          <a:xfrm>
            <a:off x="8632287" y="126988"/>
            <a:ext cx="393307" cy="63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20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79" y="4159"/>
            <a:ext cx="442228" cy="5134475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881576" y="4598770"/>
            <a:ext cx="4346099" cy="336992"/>
          </a:xfrm>
        </p:spPr>
        <p:txBody>
          <a:bodyPr>
            <a:noAutofit/>
          </a:bodyPr>
          <a:lstStyle/>
          <a:p>
            <a:pPr algn="l"/>
            <a:r>
              <a:rPr lang="ru-RU" sz="1050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* Позиция не поддержана Арбитражным судом РТ</a:t>
            </a:r>
            <a:endParaRPr lang="ru-RU" sz="1050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2099" y="99989"/>
            <a:ext cx="65154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04237">
              <a:spcBef>
                <a:spcPct val="0"/>
              </a:spcBef>
              <a:buClr>
                <a:srgbClr val="000000"/>
              </a:buClr>
              <a:buSzPts val="3300"/>
              <a:defRPr/>
            </a:pPr>
            <a:r>
              <a:rPr lang="ru-RU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Нарушения при исполнении </a:t>
            </a:r>
          </a:p>
          <a:p>
            <a:pPr defTabSz="804237">
              <a:spcBef>
                <a:spcPct val="0"/>
              </a:spcBef>
              <a:buClr>
                <a:srgbClr val="000000"/>
              </a:buClr>
              <a:buSzPts val="3300"/>
              <a:defRPr/>
            </a:pPr>
            <a:r>
              <a:rPr lang="ru-RU" sz="2400" b="1" dirty="0" smtClean="0">
                <a:solidFill>
                  <a:srgbClr val="98825C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инвестиционных программ </a:t>
            </a:r>
            <a:endParaRPr lang="ru-RU" sz="2400" b="1" dirty="0">
              <a:solidFill>
                <a:srgbClr val="98825C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538660"/>
              </p:ext>
            </p:extLst>
          </p:nvPr>
        </p:nvGraphicFramePr>
        <p:xfrm>
          <a:off x="855785" y="1129144"/>
          <a:ext cx="7603275" cy="28166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9283">
                  <a:extLst>
                    <a:ext uri="{9D8B030D-6E8A-4147-A177-3AD203B41FA5}">
                      <a16:colId xmlns:a16="http://schemas.microsoft.com/office/drawing/2014/main" val="2724460784"/>
                    </a:ext>
                  </a:extLst>
                </a:gridCol>
                <a:gridCol w="3717272">
                  <a:extLst>
                    <a:ext uri="{9D8B030D-6E8A-4147-A177-3AD203B41FA5}">
                      <a16:colId xmlns:a16="http://schemas.microsoft.com/office/drawing/2014/main" val="1044004102"/>
                    </a:ext>
                  </a:extLst>
                </a:gridCol>
                <a:gridCol w="1246669">
                  <a:extLst>
                    <a:ext uri="{9D8B030D-6E8A-4147-A177-3AD203B41FA5}">
                      <a16:colId xmlns:a16="http://schemas.microsoft.com/office/drawing/2014/main" val="2286514022"/>
                    </a:ext>
                  </a:extLst>
                </a:gridCol>
                <a:gridCol w="560051">
                  <a:extLst>
                    <a:ext uri="{9D8B030D-6E8A-4147-A177-3AD203B41FA5}">
                      <a16:colId xmlns:a16="http://schemas.microsoft.com/office/drawing/2014/main" val="3858172589"/>
                    </a:ext>
                  </a:extLst>
                </a:gridCol>
              </a:tblGrid>
              <a:tr h="2406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Лицо</a:t>
                      </a:r>
                    </a:p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Суть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Сфера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47656"/>
                  </a:ext>
                </a:extLst>
              </a:tr>
              <a:tr h="59404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АО «Татэнерго»*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П</a:t>
                      </a:r>
                      <a:r>
                        <a:rPr lang="ru-RU" sz="1000" u="none" strike="noStrike" baseline="0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ерераспределение тарифных источников   </a:t>
                      </a:r>
                    </a:p>
                    <a:p>
                      <a:pPr marL="0" marR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u="none" strike="noStrike" baseline="0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финансирования с одного муниципального  </a:t>
                      </a:r>
                    </a:p>
                    <a:p>
                      <a:pPr marL="0" marR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u="none" strike="noStrike" baseline="0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образования на другое</a:t>
                      </a:r>
                      <a:endParaRPr lang="ru-RU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Теплоснабжение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3411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ООО «Нижнекамская ТЭЦ»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Представление недостоверных сведений о </a:t>
                      </a:r>
                    </a:p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финансировании инвестиционной программы</a:t>
                      </a: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Теплоснабжение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161070"/>
                  </a:ext>
                </a:extLst>
              </a:tr>
              <a:tr h="42536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ООО «УК «ПЖКХ»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Представление недостоверных сведений об </a:t>
                      </a:r>
                    </a:p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исполнении инвестиционной программы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ТКО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876312"/>
                  </a:ext>
                </a:extLst>
              </a:tr>
              <a:tr h="56523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АО «ЗПТС»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Неисполнение</a:t>
                      </a:r>
                      <a:r>
                        <a:rPr lang="ru-RU" sz="1000" u="none" strike="noStrike" baseline="0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предписания по своевременному </a:t>
                      </a:r>
                    </a:p>
                    <a:p>
                      <a:pPr marL="0" marR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u="none" strike="noStrike" baseline="0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исполнению мероприятий утвержденных </a:t>
                      </a:r>
                    </a:p>
                    <a:p>
                      <a:pPr marL="0" marR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u="none" strike="noStrike" baseline="0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инвестиционной программой</a:t>
                      </a:r>
                      <a:endParaRPr lang="ru-RU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Теплоснабжение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296289"/>
                  </a:ext>
                </a:extLst>
              </a:tr>
              <a:tr h="46735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АО «</a:t>
                      </a:r>
                      <a:r>
                        <a:rPr lang="ru-RU" sz="1000" u="none" strike="noStrike" dirty="0" err="1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Альметьевские</a:t>
                      </a:r>
                      <a:r>
                        <a:rPr lang="ru-RU" sz="1000" u="none" strike="noStrike" dirty="0" smtClean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тепловые сети»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Исключение всех мероприятий за 2023 год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перенос  </a:t>
                      </a:r>
                    </a:p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  средств на новые в отсутствие обоснования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31" marR="2631" marT="2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91573"/>
                  </a:ext>
                </a:extLst>
              </a:tr>
            </a:tbl>
          </a:graphicData>
        </a:graphic>
      </p:graphicFrame>
      <p:sp>
        <p:nvSpPr>
          <p:cNvPr id="11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457950" y="4767266"/>
            <a:ext cx="2057400" cy="273844"/>
          </a:xfrm>
        </p:spPr>
        <p:txBody>
          <a:bodyPr/>
          <a:lstStyle/>
          <a:p>
            <a:pPr defTabSz="685800"/>
            <a:r>
              <a:rPr lang="ru-RU" sz="1000" dirty="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t>9</a:t>
            </a:r>
            <a:endParaRPr lang="ru-RU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9125" y="149258"/>
            <a:ext cx="550124" cy="53583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5"/>
          <a:stretch/>
        </p:blipFill>
        <p:spPr>
          <a:xfrm>
            <a:off x="8632287" y="126988"/>
            <a:ext cx="393307" cy="63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60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微软雅黑">
    <a:majorFont>
      <a:latin typeface="Impact"/>
      <a:ea typeface="微软雅黑"/>
      <a:cs typeface=""/>
    </a:majorFont>
    <a:minorFont>
      <a:latin typeface="Arial"/>
      <a:ea typeface="微软雅黑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微软雅黑">
    <a:majorFont>
      <a:latin typeface="Impact"/>
      <a:ea typeface="微软雅黑"/>
      <a:cs typeface=""/>
    </a:majorFont>
    <a:minorFont>
      <a:latin typeface="Arial"/>
      <a:ea typeface="微软雅黑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微软雅黑">
    <a:majorFont>
      <a:latin typeface="Impact"/>
      <a:ea typeface="微软雅黑"/>
      <a:cs typeface=""/>
    </a:majorFont>
    <a:minorFont>
      <a:latin typeface="Arial"/>
      <a:ea typeface="微软雅黑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6358448</TotalTime>
  <Words>1431</Words>
  <Application>Microsoft Office PowerPoint</Application>
  <PresentationFormat>Экран (16:9)</PresentationFormat>
  <Paragraphs>347</Paragraphs>
  <Slides>17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8" baseType="lpstr">
      <vt:lpstr>微软雅黑</vt:lpstr>
      <vt:lpstr>宋体</vt:lpstr>
      <vt:lpstr>Arial</vt:lpstr>
      <vt:lpstr>Calibri</vt:lpstr>
      <vt:lpstr>Calibri Light</vt:lpstr>
      <vt:lpstr>Century Gothic</vt:lpstr>
      <vt:lpstr>Montserrat</vt:lpstr>
      <vt:lpstr>Open Sans Semibold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* Позиция не поддержана Арбитражным судом РТ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Файзрахманова Лилия Сергеевна</dc:creator>
  <cp:lastModifiedBy>Фадеева Татьяна Александровна</cp:lastModifiedBy>
  <cp:revision>943</cp:revision>
  <cp:lastPrinted>2023-10-31T06:24:06Z</cp:lastPrinted>
  <dcterms:created xsi:type="dcterms:W3CDTF">2022-01-10T05:24:57Z</dcterms:created>
  <dcterms:modified xsi:type="dcterms:W3CDTF">2023-11-01T06:09:20Z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2022-01-08T00:00:00Z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2022-01-10T00:00:00Z</vt:filetime>
  </property>
</Properties>
</file>